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65" r:id="rId4"/>
    <p:sldId id="266" r:id="rId5"/>
    <p:sldId id="268" r:id="rId6"/>
    <p:sldId id="257" r:id="rId7"/>
    <p:sldId id="269" r:id="rId8"/>
    <p:sldId id="258" r:id="rId9"/>
    <p:sldId id="262" r:id="rId10"/>
    <p:sldId id="259" r:id="rId11"/>
    <p:sldId id="261" r:id="rId12"/>
    <p:sldId id="263" r:id="rId13"/>
    <p:sldId id="267" r:id="rId14"/>
    <p:sldId id="270"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2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9A9674-F415-4FAA-9C3A-90306A1853CB}" type="datetimeFigureOut">
              <a:rPr lang="fr-FR" smtClean="0"/>
              <a:pPr/>
              <a:t>04/01/2015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869AE9-E51F-4A32-AC41-B8D7DB8CAA1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Niveau moins : 1 à 4 et 9 à 12	Niveau plus : 5 à 8 et 13 à 15</a:t>
            </a:r>
            <a:endParaRPr lang="fr-FR" dirty="0"/>
          </a:p>
        </p:txBody>
      </p:sp>
      <p:sp>
        <p:nvSpPr>
          <p:cNvPr id="4" name="Espace réservé du numéro de diapositive 3"/>
          <p:cNvSpPr>
            <a:spLocks noGrp="1"/>
          </p:cNvSpPr>
          <p:nvPr>
            <p:ph type="sldNum" sz="quarter" idx="10"/>
          </p:nvPr>
        </p:nvSpPr>
        <p:spPr/>
        <p:txBody>
          <a:bodyPr/>
          <a:lstStyle/>
          <a:p>
            <a:fld id="{C7869AE9-E51F-4A32-AC41-B8D7DB8CAA14}" type="slidenum">
              <a:rPr lang="fr-FR" smtClean="0"/>
              <a:pPr/>
              <a:t>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1646752-88AF-4586-8EB1-565D77EFD28F}" type="datetimeFigureOut">
              <a:rPr lang="fr-FR" smtClean="0"/>
              <a:pPr/>
              <a:t>04/01/2015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3E9C9F-844C-4C0C-84E5-7488273DD8B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646752-88AF-4586-8EB1-565D77EFD28F}" type="datetimeFigureOut">
              <a:rPr lang="fr-FR" smtClean="0"/>
              <a:pPr/>
              <a:t>04/01/2015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3E9C9F-844C-4C0C-84E5-7488273DD8B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646752-88AF-4586-8EB1-565D77EFD28F}" type="datetimeFigureOut">
              <a:rPr lang="fr-FR" smtClean="0"/>
              <a:pPr/>
              <a:t>04/01/2015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3E9C9F-844C-4C0C-84E5-7488273DD8B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646752-88AF-4586-8EB1-565D77EFD28F}" type="datetimeFigureOut">
              <a:rPr lang="fr-FR" smtClean="0"/>
              <a:pPr/>
              <a:t>04/01/2015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3E9C9F-844C-4C0C-84E5-7488273DD8B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1646752-88AF-4586-8EB1-565D77EFD28F}" type="datetimeFigureOut">
              <a:rPr lang="fr-FR" smtClean="0"/>
              <a:pPr/>
              <a:t>04/01/2015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3E9C9F-844C-4C0C-84E5-7488273DD8B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1646752-88AF-4586-8EB1-565D77EFD28F}" type="datetimeFigureOut">
              <a:rPr lang="fr-FR" smtClean="0"/>
              <a:pPr/>
              <a:t>04/01/2015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3E9C9F-844C-4C0C-84E5-7488273DD8B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646752-88AF-4586-8EB1-565D77EFD28F}" type="datetimeFigureOut">
              <a:rPr lang="fr-FR" smtClean="0"/>
              <a:pPr/>
              <a:t>04/01/2015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53E9C9F-844C-4C0C-84E5-7488273DD8B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1646752-88AF-4586-8EB1-565D77EFD28F}" type="datetimeFigureOut">
              <a:rPr lang="fr-FR" smtClean="0"/>
              <a:pPr/>
              <a:t>04/01/2015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53E9C9F-844C-4C0C-84E5-7488273DD8B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646752-88AF-4586-8EB1-565D77EFD28F}" type="datetimeFigureOut">
              <a:rPr lang="fr-FR" smtClean="0"/>
              <a:pPr/>
              <a:t>04/01/2015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53E9C9F-844C-4C0C-84E5-7488273DD8B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1646752-88AF-4586-8EB1-565D77EFD28F}" type="datetimeFigureOut">
              <a:rPr lang="fr-FR" smtClean="0"/>
              <a:pPr/>
              <a:t>04/01/2015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3E9C9F-844C-4C0C-84E5-7488273DD8B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1646752-88AF-4586-8EB1-565D77EFD28F}" type="datetimeFigureOut">
              <a:rPr lang="fr-FR" smtClean="0"/>
              <a:pPr/>
              <a:t>04/01/2015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3E9C9F-844C-4C0C-84E5-7488273DD8B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46752-88AF-4586-8EB1-565D77EFD28F}" type="datetimeFigureOut">
              <a:rPr lang="fr-FR" smtClean="0"/>
              <a:pPr/>
              <a:t>04/01/2015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E9C9F-844C-4C0C-84E5-7488273DD8B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file:///F:\3e\histoire%20des%20arts\FILMS\CHAPLIN\DICTATEUR%202014\Le%20dictateur%20-%20Clio-Cin&#195;&#169;.ht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980728"/>
            <a:ext cx="8784976" cy="1872208"/>
          </a:xfrm>
          <a:ln w="57150">
            <a:solidFill>
              <a:srgbClr val="FF0000"/>
            </a:solidFill>
          </a:ln>
        </p:spPr>
        <p:txBody>
          <a:bodyPr>
            <a:normAutofit fontScale="90000"/>
          </a:bodyPr>
          <a:lstStyle/>
          <a:p>
            <a:r>
              <a:rPr lang="fr-FR" sz="4000" b="1" i="1" dirty="0" smtClean="0">
                <a:solidFill>
                  <a:srgbClr val="FF0000"/>
                </a:solidFill>
              </a:rPr>
              <a:t/>
            </a:r>
            <a:br>
              <a:rPr lang="fr-FR" sz="4000" b="1" i="1" dirty="0" smtClean="0">
                <a:solidFill>
                  <a:srgbClr val="FF0000"/>
                </a:solidFill>
              </a:rPr>
            </a:br>
            <a:r>
              <a:rPr lang="fr-FR" sz="4000" b="1" i="1" dirty="0" smtClean="0">
                <a:solidFill>
                  <a:srgbClr val="FF0000"/>
                </a:solidFill>
              </a:rPr>
              <a:t>Le dictateur </a:t>
            </a:r>
            <a:r>
              <a:rPr lang="fr-FR" sz="4000" b="1" dirty="0" smtClean="0">
                <a:solidFill>
                  <a:srgbClr val="FF0000"/>
                </a:solidFill>
              </a:rPr>
              <a:t>de Charlie Chaplin, </a:t>
            </a:r>
            <a:br>
              <a:rPr lang="fr-FR" sz="4000" b="1" dirty="0" smtClean="0">
                <a:solidFill>
                  <a:srgbClr val="FF0000"/>
                </a:solidFill>
              </a:rPr>
            </a:br>
            <a:r>
              <a:rPr lang="fr-FR" sz="4000" b="1" dirty="0" smtClean="0">
                <a:solidFill>
                  <a:srgbClr val="FF0000"/>
                </a:solidFill>
              </a:rPr>
              <a:t>1940</a:t>
            </a:r>
            <a:br>
              <a:rPr lang="fr-FR" sz="4000" b="1" dirty="0" smtClean="0">
                <a:solidFill>
                  <a:srgbClr val="FF0000"/>
                </a:solidFill>
              </a:rPr>
            </a:br>
            <a:endParaRPr lang="fr-FR" sz="4000" b="1" dirty="0">
              <a:solidFill>
                <a:srgbClr val="FF0000"/>
              </a:solidFill>
            </a:endParaRPr>
          </a:p>
        </p:txBody>
      </p:sp>
      <p:sp>
        <p:nvSpPr>
          <p:cNvPr id="6" name="ZoneTexte 5"/>
          <p:cNvSpPr txBox="1"/>
          <p:nvPr/>
        </p:nvSpPr>
        <p:spPr>
          <a:xfrm>
            <a:off x="2195736" y="3356992"/>
            <a:ext cx="5472608" cy="954107"/>
          </a:xfrm>
          <a:prstGeom prst="rect">
            <a:avLst/>
          </a:prstGeom>
          <a:noFill/>
        </p:spPr>
        <p:txBody>
          <a:bodyPr wrap="square" rtlCol="0">
            <a:spAutoFit/>
          </a:bodyPr>
          <a:lstStyle/>
          <a:p>
            <a:pPr algn="ctr"/>
            <a:r>
              <a:rPr lang="fr-FR" sz="2800" b="1" dirty="0" smtClean="0"/>
              <a:t>Arts visuels</a:t>
            </a:r>
          </a:p>
          <a:p>
            <a:pPr algn="ctr"/>
            <a:r>
              <a:rPr lang="fr-FR" sz="2800" u="sng" dirty="0" smtClean="0"/>
              <a:t>Thématique</a:t>
            </a:r>
            <a:r>
              <a:rPr lang="fr-FR" sz="2800" dirty="0" smtClean="0"/>
              <a:t> : Art, Etat, et pouvoir </a:t>
            </a:r>
            <a:endParaRPr lang="fr-FR"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621"/>
            <a:ext cx="8568952" cy="954107"/>
          </a:xfrm>
          <a:prstGeom prst="rect">
            <a:avLst/>
          </a:prstGeom>
          <a:ln w="38100">
            <a:solidFill>
              <a:schemeClr val="tx1"/>
            </a:solidFill>
          </a:ln>
        </p:spPr>
        <p:txBody>
          <a:bodyPr wrap="square">
            <a:spAutoFit/>
          </a:bodyPr>
          <a:lstStyle/>
          <a:p>
            <a:pPr algn="ctr"/>
            <a:r>
              <a:rPr lang="fr-FR" sz="2800" b="1" dirty="0" smtClean="0"/>
              <a:t>2 - </a:t>
            </a:r>
            <a:r>
              <a:rPr lang="fr-FR" sz="2800" b="1" dirty="0"/>
              <a:t> </a:t>
            </a:r>
            <a:r>
              <a:rPr lang="fr-FR" sz="2800" b="1" dirty="0" smtClean="0"/>
              <a:t>Dans </a:t>
            </a:r>
            <a:r>
              <a:rPr lang="fr-FR" sz="2800" b="1" dirty="0"/>
              <a:t>quelle intention Chaplin emploie-t-il </a:t>
            </a:r>
            <a:endParaRPr lang="fr-FR" sz="2800" b="1" dirty="0" smtClean="0"/>
          </a:p>
          <a:p>
            <a:pPr algn="ctr"/>
            <a:r>
              <a:rPr lang="fr-FR" sz="2800" b="1" dirty="0" smtClean="0"/>
              <a:t>des procédés </a:t>
            </a:r>
            <a:r>
              <a:rPr lang="fr-FR" sz="2800" b="1" dirty="0">
                <a:solidFill>
                  <a:srgbClr val="FF0000"/>
                </a:solidFill>
              </a:rPr>
              <a:t>burlesques</a:t>
            </a:r>
            <a:r>
              <a:rPr lang="fr-FR" sz="2800" b="1" dirty="0"/>
              <a:t> ? </a:t>
            </a:r>
            <a:endParaRPr lang="fr-FR" sz="2800" b="1" dirty="0" smtClean="0"/>
          </a:p>
        </p:txBody>
      </p:sp>
      <p:pic>
        <p:nvPicPr>
          <p:cNvPr id="3074" name="Picture 2"/>
          <p:cNvPicPr>
            <a:picLocks noChangeAspect="1" noChangeArrowheads="1"/>
          </p:cNvPicPr>
          <p:nvPr/>
        </p:nvPicPr>
        <p:blipFill>
          <a:blip r:embed="rId2" cstate="print"/>
          <a:srcRect/>
          <a:stretch>
            <a:fillRect/>
          </a:stretch>
        </p:blipFill>
        <p:spPr bwMode="auto">
          <a:xfrm>
            <a:off x="1043608" y="1052736"/>
            <a:ext cx="6918647" cy="2376264"/>
          </a:xfrm>
          <a:prstGeom prst="rect">
            <a:avLst/>
          </a:prstGeom>
          <a:noFill/>
          <a:ln w="9525">
            <a:noFill/>
            <a:miter lim="800000"/>
            <a:headEnd/>
            <a:tailEnd/>
          </a:ln>
        </p:spPr>
      </p:pic>
      <p:sp>
        <p:nvSpPr>
          <p:cNvPr id="4" name="ZoneTexte 3"/>
          <p:cNvSpPr txBox="1"/>
          <p:nvPr/>
        </p:nvSpPr>
        <p:spPr>
          <a:xfrm>
            <a:off x="0" y="3212976"/>
            <a:ext cx="9144000" cy="1077218"/>
          </a:xfrm>
          <a:prstGeom prst="rect">
            <a:avLst/>
          </a:prstGeom>
          <a:noFill/>
        </p:spPr>
        <p:txBody>
          <a:bodyPr wrap="square" rtlCol="0">
            <a:spAutoFit/>
          </a:bodyPr>
          <a:lstStyle/>
          <a:p>
            <a:pPr algn="ctr"/>
            <a:r>
              <a:rPr lang="fr-FR" sz="3200" b="1" dirty="0" smtClean="0">
                <a:solidFill>
                  <a:srgbClr val="FF0000"/>
                </a:solidFill>
              </a:rPr>
              <a:t>Le burlesque fait rire grâce à un comique </a:t>
            </a:r>
          </a:p>
          <a:p>
            <a:pPr algn="ctr"/>
            <a:r>
              <a:rPr lang="fr-FR" sz="3200" b="1" dirty="0" smtClean="0">
                <a:solidFill>
                  <a:srgbClr val="FF0000"/>
                </a:solidFill>
              </a:rPr>
              <a:t>de l’absurde et de l’irrationnel</a:t>
            </a:r>
            <a:r>
              <a:rPr lang="fr-FR" sz="2000" dirty="0" smtClean="0"/>
              <a:t>.</a:t>
            </a:r>
            <a:endParaRPr lang="fr-FR" sz="2000" dirty="0"/>
          </a:p>
        </p:txBody>
      </p:sp>
      <p:sp>
        <p:nvSpPr>
          <p:cNvPr id="8" name="Rectangle 7"/>
          <p:cNvSpPr/>
          <p:nvPr/>
        </p:nvSpPr>
        <p:spPr>
          <a:xfrm>
            <a:off x="0" y="4437112"/>
            <a:ext cx="9144000" cy="954107"/>
          </a:xfrm>
          <a:prstGeom prst="rect">
            <a:avLst/>
          </a:prstGeom>
        </p:spPr>
        <p:txBody>
          <a:bodyPr wrap="square">
            <a:spAutoFit/>
          </a:bodyPr>
          <a:lstStyle/>
          <a:p>
            <a:pPr algn="ctr"/>
            <a:r>
              <a:rPr lang="fr-FR" sz="2800" b="1" dirty="0" smtClean="0"/>
              <a:t>Justifiez votre réponse par des exemples </a:t>
            </a:r>
          </a:p>
          <a:p>
            <a:pPr algn="ctr"/>
            <a:r>
              <a:rPr lang="fr-FR" sz="2800" b="1" dirty="0" smtClean="0"/>
              <a:t>pris dans la séquence visualisée (fiche de questions). </a:t>
            </a:r>
            <a:endParaRPr lang="fr-F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755576" y="476672"/>
            <a:ext cx="7410450" cy="2743200"/>
          </a:xfrm>
          <a:prstGeom prst="rect">
            <a:avLst/>
          </a:prstGeom>
          <a:noFill/>
          <a:ln w="9525">
            <a:noFill/>
            <a:miter lim="800000"/>
            <a:headEnd/>
            <a:tailEnd/>
          </a:ln>
        </p:spPr>
      </p:pic>
      <p:sp>
        <p:nvSpPr>
          <p:cNvPr id="3" name="ZoneTexte 2"/>
          <p:cNvSpPr txBox="1"/>
          <p:nvPr/>
        </p:nvSpPr>
        <p:spPr>
          <a:xfrm>
            <a:off x="0" y="0"/>
            <a:ext cx="8964488" cy="584775"/>
          </a:xfrm>
          <a:prstGeom prst="rect">
            <a:avLst/>
          </a:prstGeom>
          <a:noFill/>
        </p:spPr>
        <p:txBody>
          <a:bodyPr wrap="square" rtlCol="0">
            <a:spAutoFit/>
          </a:bodyPr>
          <a:lstStyle/>
          <a:p>
            <a:pPr algn="ctr"/>
            <a:r>
              <a:rPr lang="fr-FR" sz="3200" b="1" dirty="0" smtClean="0"/>
              <a:t>Chez Chaplin, le burlesque sert à </a:t>
            </a:r>
            <a:endParaRPr lang="fr-FR"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8" y="26621"/>
            <a:ext cx="8964488" cy="954107"/>
          </a:xfrm>
          <a:prstGeom prst="rect">
            <a:avLst/>
          </a:prstGeom>
          <a:ln w="38100">
            <a:solidFill>
              <a:schemeClr val="tx1"/>
            </a:solidFill>
          </a:ln>
        </p:spPr>
        <p:txBody>
          <a:bodyPr wrap="square">
            <a:spAutoFit/>
          </a:bodyPr>
          <a:lstStyle/>
          <a:p>
            <a:pPr algn="ctr"/>
            <a:r>
              <a:rPr lang="fr-FR" sz="2800" b="1" dirty="0" smtClean="0"/>
              <a:t>3- Quel </a:t>
            </a:r>
            <a:r>
              <a:rPr lang="fr-FR" sz="2800" b="1" dirty="0"/>
              <a:t>est le message de Chaplin dans cette séquence </a:t>
            </a:r>
            <a:r>
              <a:rPr lang="fr-FR" sz="2800" b="1" dirty="0" smtClean="0"/>
              <a:t>? </a:t>
            </a:r>
            <a:endParaRPr lang="fr-FR" sz="2800" b="1" dirty="0"/>
          </a:p>
          <a:p>
            <a:pPr algn="ctr"/>
            <a:r>
              <a:rPr lang="fr-FR" sz="2800" b="1" dirty="0"/>
              <a:t>Donnez un titre aux trois parties qui la </a:t>
            </a:r>
            <a:r>
              <a:rPr lang="fr-FR" sz="2800" b="1" dirty="0" smtClean="0"/>
              <a:t>composent</a:t>
            </a:r>
            <a:r>
              <a:rPr lang="fr-FR" dirty="0" smtClean="0"/>
              <a:t>.</a:t>
            </a:r>
            <a:endParaRPr lang="fr-FR" dirty="0"/>
          </a:p>
        </p:txBody>
      </p:sp>
      <p:pic>
        <p:nvPicPr>
          <p:cNvPr id="5122" name="Picture 2"/>
          <p:cNvPicPr>
            <a:picLocks noChangeAspect="1" noChangeArrowheads="1"/>
          </p:cNvPicPr>
          <p:nvPr/>
        </p:nvPicPr>
        <p:blipFill>
          <a:blip r:embed="rId2" cstate="print"/>
          <a:srcRect/>
          <a:stretch>
            <a:fillRect/>
          </a:stretch>
        </p:blipFill>
        <p:spPr bwMode="auto">
          <a:xfrm>
            <a:off x="0" y="1052736"/>
            <a:ext cx="2998744" cy="2592288"/>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131840" y="1052736"/>
            <a:ext cx="2942597" cy="2592288"/>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6286494" y="1052736"/>
            <a:ext cx="2857506" cy="2592288"/>
          </a:xfrm>
          <a:prstGeom prst="rect">
            <a:avLst/>
          </a:prstGeom>
          <a:noFill/>
          <a:ln w="9525">
            <a:noFill/>
            <a:miter lim="800000"/>
            <a:headEnd/>
            <a:tailEnd/>
          </a:ln>
        </p:spPr>
      </p:pic>
      <p:sp>
        <p:nvSpPr>
          <p:cNvPr id="7" name="ZoneTexte 6"/>
          <p:cNvSpPr txBox="1"/>
          <p:nvPr/>
        </p:nvSpPr>
        <p:spPr>
          <a:xfrm>
            <a:off x="0" y="3789040"/>
            <a:ext cx="2915816" cy="1815882"/>
          </a:xfrm>
          <a:prstGeom prst="rect">
            <a:avLst/>
          </a:prstGeom>
          <a:noFill/>
          <a:ln w="28575">
            <a:solidFill>
              <a:schemeClr val="tx1"/>
            </a:solidFill>
          </a:ln>
        </p:spPr>
        <p:txBody>
          <a:bodyPr wrap="square" rtlCol="0">
            <a:spAutoFit/>
          </a:bodyPr>
          <a:lstStyle/>
          <a:p>
            <a:pPr algn="ctr"/>
            <a:r>
              <a:rPr lang="fr-FR" sz="2800" b="1" dirty="0" smtClean="0"/>
              <a:t>1</a:t>
            </a:r>
          </a:p>
          <a:p>
            <a:pPr algn="ctr"/>
            <a:endParaRPr lang="fr-FR" sz="2800" b="1" dirty="0"/>
          </a:p>
          <a:p>
            <a:pPr algn="ctr"/>
            <a:endParaRPr lang="fr-FR" sz="2800" b="1" dirty="0" smtClean="0"/>
          </a:p>
          <a:p>
            <a:pPr algn="ctr"/>
            <a:endParaRPr lang="fr-FR" sz="2800" b="1" dirty="0"/>
          </a:p>
        </p:txBody>
      </p:sp>
      <p:sp>
        <p:nvSpPr>
          <p:cNvPr id="8" name="ZoneTexte 7"/>
          <p:cNvSpPr txBox="1"/>
          <p:nvPr/>
        </p:nvSpPr>
        <p:spPr>
          <a:xfrm>
            <a:off x="3131840" y="3789040"/>
            <a:ext cx="2915816" cy="1815882"/>
          </a:xfrm>
          <a:prstGeom prst="rect">
            <a:avLst/>
          </a:prstGeom>
          <a:noFill/>
          <a:ln w="28575">
            <a:solidFill>
              <a:schemeClr val="tx1"/>
            </a:solidFill>
          </a:ln>
        </p:spPr>
        <p:txBody>
          <a:bodyPr wrap="square" rtlCol="0">
            <a:spAutoFit/>
          </a:bodyPr>
          <a:lstStyle/>
          <a:p>
            <a:pPr algn="ctr"/>
            <a:r>
              <a:rPr lang="fr-FR" sz="2800" b="1" dirty="0"/>
              <a:t>2</a:t>
            </a:r>
            <a:endParaRPr lang="fr-FR" sz="2800" b="1" dirty="0" smtClean="0"/>
          </a:p>
          <a:p>
            <a:pPr algn="ctr"/>
            <a:endParaRPr lang="fr-FR" sz="2800" b="1" dirty="0"/>
          </a:p>
          <a:p>
            <a:pPr algn="ctr"/>
            <a:endParaRPr lang="fr-FR" sz="2800" b="1" dirty="0" smtClean="0"/>
          </a:p>
          <a:p>
            <a:pPr algn="ctr"/>
            <a:endParaRPr lang="fr-FR" sz="2800" b="1" dirty="0"/>
          </a:p>
        </p:txBody>
      </p:sp>
      <p:sp>
        <p:nvSpPr>
          <p:cNvPr id="9" name="ZoneTexte 8"/>
          <p:cNvSpPr txBox="1"/>
          <p:nvPr/>
        </p:nvSpPr>
        <p:spPr>
          <a:xfrm>
            <a:off x="6228184" y="3789040"/>
            <a:ext cx="2915816" cy="1815882"/>
          </a:xfrm>
          <a:prstGeom prst="rect">
            <a:avLst/>
          </a:prstGeom>
          <a:noFill/>
          <a:ln w="28575">
            <a:solidFill>
              <a:schemeClr val="tx1"/>
            </a:solidFill>
          </a:ln>
        </p:spPr>
        <p:txBody>
          <a:bodyPr wrap="square" rtlCol="0">
            <a:spAutoFit/>
          </a:bodyPr>
          <a:lstStyle/>
          <a:p>
            <a:pPr algn="ctr"/>
            <a:r>
              <a:rPr lang="fr-FR" sz="2800" b="1" dirty="0"/>
              <a:t>3</a:t>
            </a:r>
            <a:endParaRPr lang="fr-FR" sz="2800" b="1" dirty="0" smtClean="0"/>
          </a:p>
          <a:p>
            <a:pPr algn="ctr"/>
            <a:endParaRPr lang="fr-FR" sz="2800" b="1" dirty="0"/>
          </a:p>
          <a:p>
            <a:pPr algn="ctr"/>
            <a:endParaRPr lang="fr-FR" sz="2800" b="1" dirty="0" smtClean="0"/>
          </a:p>
          <a:p>
            <a:pPr algn="ctr"/>
            <a:endParaRPr lang="fr-FR" sz="2800" b="1" dirty="0"/>
          </a:p>
        </p:txBody>
      </p:sp>
      <p:sp>
        <p:nvSpPr>
          <p:cNvPr id="10" name="ZoneTexte 9"/>
          <p:cNvSpPr txBox="1"/>
          <p:nvPr/>
        </p:nvSpPr>
        <p:spPr>
          <a:xfrm>
            <a:off x="0" y="4365104"/>
            <a:ext cx="2808312" cy="954107"/>
          </a:xfrm>
          <a:prstGeom prst="rect">
            <a:avLst/>
          </a:prstGeom>
          <a:noFill/>
        </p:spPr>
        <p:txBody>
          <a:bodyPr wrap="square" rtlCol="0">
            <a:spAutoFit/>
          </a:bodyPr>
          <a:lstStyle/>
          <a:p>
            <a:pPr algn="ctr"/>
            <a:r>
              <a:rPr lang="fr-FR" sz="2800" b="1" dirty="0" smtClean="0">
                <a:solidFill>
                  <a:srgbClr val="FF0000"/>
                </a:solidFill>
              </a:rPr>
              <a:t>LE REVE IMPERIALISTE</a:t>
            </a:r>
            <a:endParaRPr lang="fr-FR" sz="2800" b="1" dirty="0">
              <a:solidFill>
                <a:srgbClr val="FF0000"/>
              </a:solidFill>
            </a:endParaRPr>
          </a:p>
        </p:txBody>
      </p:sp>
      <p:sp>
        <p:nvSpPr>
          <p:cNvPr id="11" name="ZoneTexte 10"/>
          <p:cNvSpPr txBox="1"/>
          <p:nvPr/>
        </p:nvSpPr>
        <p:spPr>
          <a:xfrm>
            <a:off x="3203848" y="4365104"/>
            <a:ext cx="2808312" cy="954107"/>
          </a:xfrm>
          <a:prstGeom prst="rect">
            <a:avLst/>
          </a:prstGeom>
          <a:noFill/>
        </p:spPr>
        <p:txBody>
          <a:bodyPr wrap="square" rtlCol="0">
            <a:spAutoFit/>
          </a:bodyPr>
          <a:lstStyle/>
          <a:p>
            <a:pPr algn="ctr"/>
            <a:r>
              <a:rPr lang="fr-FR" sz="2800" b="1" dirty="0" smtClean="0">
                <a:solidFill>
                  <a:srgbClr val="FF0000"/>
                </a:solidFill>
              </a:rPr>
              <a:t>LA DOMINATION DU MONDE</a:t>
            </a:r>
            <a:endParaRPr lang="fr-FR" sz="2800" b="1" dirty="0">
              <a:solidFill>
                <a:srgbClr val="FF0000"/>
              </a:solidFill>
            </a:endParaRPr>
          </a:p>
        </p:txBody>
      </p:sp>
      <p:sp>
        <p:nvSpPr>
          <p:cNvPr id="12" name="ZoneTexte 11"/>
          <p:cNvSpPr txBox="1"/>
          <p:nvPr/>
        </p:nvSpPr>
        <p:spPr>
          <a:xfrm>
            <a:off x="6300192" y="4204245"/>
            <a:ext cx="2808312" cy="1384995"/>
          </a:xfrm>
          <a:prstGeom prst="rect">
            <a:avLst/>
          </a:prstGeom>
          <a:noFill/>
        </p:spPr>
        <p:txBody>
          <a:bodyPr wrap="square" rtlCol="0">
            <a:spAutoFit/>
          </a:bodyPr>
          <a:lstStyle/>
          <a:p>
            <a:pPr algn="ctr"/>
            <a:r>
              <a:rPr lang="fr-FR" sz="2800" b="1" dirty="0" smtClean="0">
                <a:solidFill>
                  <a:srgbClr val="FF0000"/>
                </a:solidFill>
              </a:rPr>
              <a:t>LA CHUTE IMPREVUE ET RIDICULE</a:t>
            </a:r>
            <a:endParaRPr lang="fr-FR"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1196752"/>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tab pos="457200" algn="l"/>
              </a:tabLst>
            </a:pPr>
            <a:r>
              <a:rPr kumimoji="0" lang="fr-FR" sz="2400" b="1" i="0" u="none" strike="noStrike" cap="none" normalizeH="0" baseline="0" dirty="0" smtClean="0">
                <a:ln>
                  <a:noFill/>
                </a:ln>
                <a:solidFill>
                  <a:schemeClr val="tx1"/>
                </a:solidFill>
                <a:effectLst/>
                <a:ea typeface="Times New Roman" pitchFamily="18" charset="0"/>
                <a:cs typeface="Arial" pitchFamily="34" charset="0"/>
              </a:rPr>
              <a:t>Quel est le nom complet de Chaplin ? </a:t>
            </a:r>
            <a:r>
              <a:rPr kumimoji="0" lang="fr-FR" sz="2400" b="1" i="0" u="none" strike="noStrike" cap="none" normalizeH="0" baseline="0" dirty="0" smtClean="0">
                <a:ln>
                  <a:noFill/>
                </a:ln>
                <a:solidFill>
                  <a:srgbClr val="FF0000"/>
                </a:solidFill>
                <a:effectLst/>
                <a:ea typeface="Times New Roman" pitchFamily="18" charset="0"/>
                <a:cs typeface="Arial" pitchFamily="34" charset="0"/>
              </a:rPr>
              <a:t>Charles Spencer </a:t>
            </a:r>
            <a:r>
              <a:rPr kumimoji="0" lang="fr-FR" sz="2400" b="1" i="0" u="none" strike="noStrike" cap="none" normalizeH="0" baseline="0" dirty="0" smtClean="0">
                <a:ln>
                  <a:noFill/>
                </a:ln>
                <a:solidFill>
                  <a:srgbClr val="FF0000"/>
                </a:solidFill>
                <a:effectLst/>
                <a:ea typeface="Times New Roman" pitchFamily="18" charset="0"/>
                <a:cs typeface="Arial" pitchFamily="34" charset="0"/>
              </a:rPr>
              <a:t>Chaplin</a:t>
            </a:r>
            <a:r>
              <a:rPr kumimoji="0" lang="fr-FR" sz="2400" b="1" i="0" u="none" strike="noStrike" cap="none" normalizeH="0" dirty="0" smtClean="0">
                <a:ln>
                  <a:noFill/>
                </a:ln>
                <a:solidFill>
                  <a:srgbClr val="FF0000"/>
                </a:solidFill>
                <a:effectLst/>
                <a:ea typeface="Times New Roman" pitchFamily="18" charset="0"/>
                <a:cs typeface="Arial" pitchFamily="34" charset="0"/>
              </a:rPr>
              <a:t>  </a:t>
            </a:r>
            <a:r>
              <a:rPr kumimoji="0" lang="fr-FR" sz="2400" b="1" i="0" u="none" strike="noStrike" cap="none" normalizeH="0" dirty="0" smtClean="0">
                <a:ln>
                  <a:noFill/>
                </a:ln>
                <a:solidFill>
                  <a:srgbClr val="0070C0"/>
                </a:solidFill>
                <a:effectLst/>
                <a:ea typeface="Times New Roman" pitchFamily="18" charset="0"/>
                <a:cs typeface="Arial" pitchFamily="34" charset="0"/>
              </a:rPr>
              <a:t>(1)</a:t>
            </a:r>
            <a:endParaRPr kumimoji="0" lang="fr-FR" sz="1600" b="1" i="0" u="none" strike="noStrike" cap="none" normalizeH="0" baseline="0" dirty="0" smtClean="0">
              <a:ln>
                <a:noFill/>
              </a:ln>
              <a:solidFill>
                <a:srgbClr val="0070C0"/>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fr-FR" sz="2400" b="1" i="0" u="none" strike="noStrike" cap="none" normalizeH="0" baseline="0" dirty="0" smtClean="0">
                <a:ln>
                  <a:noFill/>
                </a:ln>
                <a:solidFill>
                  <a:schemeClr val="tx1"/>
                </a:solidFill>
                <a:effectLst/>
                <a:ea typeface="Times New Roman" pitchFamily="18" charset="0"/>
                <a:cs typeface="Arial" pitchFamily="34" charset="0"/>
              </a:rPr>
              <a:t>Quand et où est-il né ? </a:t>
            </a:r>
            <a:r>
              <a:rPr kumimoji="0" lang="fr-FR" sz="2400" b="1" i="0" u="none" strike="noStrike" cap="none" normalizeH="0" baseline="0" dirty="0" smtClean="0">
                <a:ln>
                  <a:noFill/>
                </a:ln>
                <a:solidFill>
                  <a:schemeClr val="tx1"/>
                </a:solidFill>
                <a:effectLst/>
                <a:ea typeface="Times New Roman" pitchFamily="18" charset="0"/>
                <a:cs typeface="Arial" pitchFamily="34" charset="0"/>
              </a:rPr>
              <a:t>	</a:t>
            </a:r>
            <a:r>
              <a:rPr kumimoji="0" lang="fr-FR" sz="2400" b="1" i="0" u="none" strike="noStrike" cap="none" normalizeH="0" baseline="0" dirty="0" smtClean="0">
                <a:ln>
                  <a:noFill/>
                </a:ln>
                <a:solidFill>
                  <a:srgbClr val="0070C0"/>
                </a:solidFill>
                <a:effectLst/>
                <a:ea typeface="Times New Roman" pitchFamily="18" charset="0"/>
                <a:cs typeface="Arial" pitchFamily="34" charset="0"/>
              </a:rPr>
              <a:t>Il </a:t>
            </a:r>
            <a:r>
              <a:rPr kumimoji="0" lang="fr-FR" sz="2400" b="1" i="0" u="none" strike="noStrike" cap="none" normalizeH="0" baseline="0" dirty="0" smtClean="0">
                <a:ln>
                  <a:noFill/>
                </a:ln>
                <a:solidFill>
                  <a:srgbClr val="0070C0"/>
                </a:solidFill>
                <a:effectLst/>
                <a:ea typeface="Times New Roman" pitchFamily="18" charset="0"/>
                <a:cs typeface="Arial" pitchFamily="34" charset="0"/>
              </a:rPr>
              <a:t>est </a:t>
            </a:r>
            <a:r>
              <a:rPr kumimoji="0" lang="fr-FR" sz="2400" b="1" i="0" u="none" strike="noStrike" cap="none" normalizeH="0" baseline="0" dirty="0" smtClean="0">
                <a:ln>
                  <a:noFill/>
                </a:ln>
                <a:solidFill>
                  <a:srgbClr val="0070C0"/>
                </a:solidFill>
                <a:effectLst/>
                <a:ea typeface="Times New Roman" pitchFamily="18" charset="0"/>
                <a:cs typeface="Arial" pitchFamily="34" charset="0"/>
              </a:rPr>
              <a:t>né </a:t>
            </a:r>
            <a:r>
              <a:rPr kumimoji="0" lang="fr-FR" sz="2400" b="1" i="0" u="none" strike="noStrike" cap="none" normalizeH="0" baseline="0" dirty="0" smtClean="0">
                <a:ln>
                  <a:noFill/>
                </a:ln>
                <a:solidFill>
                  <a:srgbClr val="FF0000"/>
                </a:solidFill>
                <a:effectLst/>
                <a:ea typeface="Times New Roman" pitchFamily="18" charset="0"/>
                <a:cs typeface="Arial" pitchFamily="34" charset="0"/>
              </a:rPr>
              <a:t>à Londres </a:t>
            </a:r>
            <a:r>
              <a:rPr kumimoji="0" lang="fr-FR" sz="2400" b="1" i="0" u="none" strike="noStrike" cap="none" normalizeH="0" baseline="0" dirty="0" smtClean="0">
                <a:ln>
                  <a:noFill/>
                </a:ln>
                <a:solidFill>
                  <a:srgbClr val="0070C0"/>
                </a:solidFill>
                <a:effectLst/>
                <a:ea typeface="Times New Roman" pitchFamily="18" charset="0"/>
                <a:cs typeface="Arial" pitchFamily="34" charset="0"/>
              </a:rPr>
              <a:t>le 16 avril </a:t>
            </a:r>
            <a:r>
              <a:rPr kumimoji="0" lang="fr-FR" sz="2400" b="1" i="0" u="none" strike="noStrike" cap="none" normalizeH="0" baseline="0" dirty="0" smtClean="0">
                <a:ln>
                  <a:noFill/>
                </a:ln>
                <a:solidFill>
                  <a:srgbClr val="FF0000"/>
                </a:solidFill>
                <a:effectLst/>
                <a:ea typeface="Times New Roman" pitchFamily="18" charset="0"/>
                <a:cs typeface="Arial" pitchFamily="34" charset="0"/>
              </a:rPr>
              <a:t>1889</a:t>
            </a:r>
            <a:r>
              <a:rPr kumimoji="0" lang="fr-FR" sz="2400" b="1" i="0" u="none" strike="noStrike" cap="none" normalizeH="0" baseline="0" dirty="0" smtClean="0">
                <a:ln>
                  <a:noFill/>
                </a:ln>
                <a:solidFill>
                  <a:srgbClr val="0070C0"/>
                </a:solidFill>
                <a:effectLst/>
                <a:ea typeface="Times New Roman" pitchFamily="18" charset="0"/>
                <a:cs typeface="Arial" pitchFamily="34" charset="0"/>
              </a:rPr>
              <a:t>.   (2)</a:t>
            </a:r>
            <a:endParaRPr kumimoji="0" lang="fr-FR" sz="1600" b="1" i="0" u="none" strike="noStrike" cap="none" normalizeH="0" baseline="0" dirty="0" smtClean="0">
              <a:ln>
                <a:noFill/>
              </a:ln>
              <a:solidFill>
                <a:srgbClr val="0070C0"/>
              </a:solidFill>
              <a:effectLst/>
              <a:cs typeface="Arial" pitchFamily="34" charset="0"/>
            </a:endParaRPr>
          </a:p>
          <a:p>
            <a:pPr marL="457200" lvl="0" indent="-457200" algn="just" eaLnBrk="0" fontAlgn="base" hangingPunct="0">
              <a:spcBef>
                <a:spcPct val="0"/>
              </a:spcBef>
              <a:spcAft>
                <a:spcPct val="0"/>
              </a:spcAft>
              <a:buFont typeface="+mj-lt"/>
              <a:buAutoNum type="arabicPeriod"/>
              <a:tabLst>
                <a:tab pos="457200" algn="l"/>
              </a:tabLst>
            </a:pPr>
            <a:r>
              <a:rPr kumimoji="0" lang="fr-FR" sz="2400" b="1" i="0" u="none" strike="noStrike" cap="none" normalizeH="0" baseline="0" dirty="0" smtClean="0">
                <a:ln>
                  <a:noFill/>
                </a:ln>
                <a:solidFill>
                  <a:schemeClr val="tx1"/>
                </a:solidFill>
                <a:effectLst/>
                <a:ea typeface="Times New Roman" pitchFamily="18" charset="0"/>
                <a:cs typeface="Arial" pitchFamily="34" charset="0"/>
              </a:rPr>
              <a:t>Quand et où est-il décédé ? </a:t>
            </a:r>
            <a:r>
              <a:rPr kumimoji="0" lang="fr-FR" sz="2400" b="1" i="0" u="none" strike="noStrike" cap="none" normalizeH="0" baseline="0" dirty="0" smtClean="0">
                <a:ln>
                  <a:noFill/>
                </a:ln>
                <a:solidFill>
                  <a:schemeClr val="tx1"/>
                </a:solidFill>
                <a:effectLst/>
                <a:ea typeface="Times New Roman" pitchFamily="18" charset="0"/>
                <a:cs typeface="Arial" pitchFamily="34" charset="0"/>
              </a:rPr>
              <a:t>						</a:t>
            </a:r>
            <a:r>
              <a:rPr kumimoji="0" lang="fr-FR" sz="2400" b="1" i="0" u="none" strike="noStrike" cap="none" normalizeH="0" baseline="0" dirty="0" smtClean="0">
                <a:ln>
                  <a:noFill/>
                </a:ln>
                <a:solidFill>
                  <a:srgbClr val="0070C0"/>
                </a:solidFill>
                <a:effectLst/>
                <a:ea typeface="Times New Roman" pitchFamily="18" charset="0"/>
                <a:cs typeface="Arial" pitchFamily="34" charset="0"/>
              </a:rPr>
              <a:t>Il est mort à </a:t>
            </a:r>
            <a:r>
              <a:rPr lang="fr-FR" sz="2400" b="1" dirty="0" err="1" smtClean="0">
                <a:solidFill>
                  <a:srgbClr val="0070C0"/>
                </a:solidFill>
              </a:rPr>
              <a:t>Corsier</a:t>
            </a:r>
            <a:r>
              <a:rPr lang="fr-FR" sz="2400" b="1" dirty="0" smtClean="0">
                <a:solidFill>
                  <a:srgbClr val="0070C0"/>
                </a:solidFill>
              </a:rPr>
              <a:t>-sur-Vevey en </a:t>
            </a:r>
            <a:r>
              <a:rPr lang="fr-FR" sz="2400" b="1" dirty="0" smtClean="0">
                <a:solidFill>
                  <a:srgbClr val="FF0000"/>
                </a:solidFill>
              </a:rPr>
              <a:t>Suisse en 1977</a:t>
            </a:r>
            <a:r>
              <a:rPr lang="fr-FR" sz="2400" b="1" dirty="0" smtClean="0">
                <a:solidFill>
                  <a:srgbClr val="0070C0"/>
                </a:solidFill>
              </a:rPr>
              <a:t>.   (2)</a:t>
            </a:r>
            <a:endParaRPr kumimoji="0" lang="fr-FR" sz="1600" b="1" i="0" u="none" strike="noStrike" cap="none" normalizeH="0" baseline="0" dirty="0" smtClean="0">
              <a:ln>
                <a:noFill/>
              </a:ln>
              <a:solidFill>
                <a:srgbClr val="0070C0"/>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fr-FR" sz="2400" b="1" i="0" u="none" strike="noStrike" cap="none" normalizeH="0" baseline="0" dirty="0" smtClean="0">
                <a:ln>
                  <a:noFill/>
                </a:ln>
                <a:solidFill>
                  <a:schemeClr val="tx1"/>
                </a:solidFill>
                <a:effectLst/>
                <a:ea typeface="Times New Roman" pitchFamily="18" charset="0"/>
                <a:cs typeface="Arial" pitchFamily="34" charset="0"/>
              </a:rPr>
              <a:t>Quand et où débute sa carrière d’acteur (cinéma) ? </a:t>
            </a:r>
            <a:r>
              <a:rPr kumimoji="0" lang="fr-FR" sz="2400" b="1" i="0" u="none" strike="noStrike" cap="none" normalizeH="0" baseline="0" dirty="0" smtClean="0">
                <a:ln>
                  <a:noFill/>
                </a:ln>
                <a:solidFill>
                  <a:schemeClr val="tx1"/>
                </a:solidFill>
                <a:effectLst/>
                <a:ea typeface="Times New Roman" pitchFamily="18" charset="0"/>
                <a:cs typeface="Arial" pitchFamily="34" charset="0"/>
              </a:rPr>
              <a:t>			</a:t>
            </a:r>
            <a:r>
              <a:rPr kumimoji="0" lang="fr-FR" sz="2400" b="1" i="0" u="none" strike="noStrike" cap="none" normalizeH="0" baseline="0" dirty="0" smtClean="0">
                <a:ln>
                  <a:noFill/>
                </a:ln>
                <a:solidFill>
                  <a:srgbClr val="0070C0"/>
                </a:solidFill>
                <a:effectLst/>
                <a:ea typeface="Times New Roman" pitchFamily="18" charset="0"/>
                <a:cs typeface="Arial" pitchFamily="34" charset="0"/>
              </a:rPr>
              <a:t>Il débuta sa carrière d’acteur de cinéma en </a:t>
            </a:r>
            <a:r>
              <a:rPr kumimoji="0" lang="fr-FR" sz="2400" b="1" i="0" u="none" strike="noStrike" cap="none" normalizeH="0" baseline="0" dirty="0" smtClean="0">
                <a:ln>
                  <a:noFill/>
                </a:ln>
                <a:solidFill>
                  <a:srgbClr val="FF0000"/>
                </a:solidFill>
                <a:effectLst/>
                <a:ea typeface="Times New Roman" pitchFamily="18" charset="0"/>
                <a:cs typeface="Arial" pitchFamily="34" charset="0"/>
              </a:rPr>
              <a:t>1913</a:t>
            </a:r>
            <a:r>
              <a:rPr kumimoji="0" lang="fr-FR" sz="2400" b="1" i="0" u="none" strike="noStrike" cap="none" normalizeH="0" baseline="0" dirty="0" smtClean="0">
                <a:ln>
                  <a:noFill/>
                </a:ln>
                <a:solidFill>
                  <a:srgbClr val="0070C0"/>
                </a:solidFill>
                <a:effectLst/>
                <a:ea typeface="Times New Roman" pitchFamily="18" charset="0"/>
                <a:cs typeface="Arial" pitchFamily="34" charset="0"/>
              </a:rPr>
              <a:t> pour la </a:t>
            </a:r>
            <a:r>
              <a:rPr kumimoji="0" lang="fr-FR" sz="2400" b="1" i="0" u="none" strike="noStrike" cap="none" normalizeH="0" baseline="0" dirty="0" err="1" smtClean="0">
                <a:ln>
                  <a:noFill/>
                </a:ln>
                <a:solidFill>
                  <a:srgbClr val="0070C0"/>
                </a:solidFill>
                <a:effectLst/>
                <a:ea typeface="Times New Roman" pitchFamily="18" charset="0"/>
                <a:cs typeface="Arial" pitchFamily="34" charset="0"/>
              </a:rPr>
              <a:t>Keystone</a:t>
            </a:r>
            <a:r>
              <a:rPr kumimoji="0" lang="fr-FR" sz="2400" b="1" i="0" u="none" strike="noStrike" cap="none" normalizeH="0" baseline="0" dirty="0" smtClean="0">
                <a:ln>
                  <a:noFill/>
                </a:ln>
                <a:solidFill>
                  <a:srgbClr val="0070C0"/>
                </a:solidFill>
                <a:effectLst/>
                <a:ea typeface="Times New Roman" pitchFamily="18" charset="0"/>
                <a:cs typeface="Arial" pitchFamily="34" charset="0"/>
              </a:rPr>
              <a:t> Film </a:t>
            </a:r>
            <a:r>
              <a:rPr kumimoji="0" lang="fr-FR" sz="2400" b="1" i="0" u="none" strike="noStrike" cap="none" normalizeH="0" baseline="0" dirty="0" err="1" smtClean="0">
                <a:ln>
                  <a:noFill/>
                </a:ln>
                <a:solidFill>
                  <a:srgbClr val="0070C0"/>
                </a:solidFill>
                <a:effectLst/>
                <a:ea typeface="Times New Roman" pitchFamily="18" charset="0"/>
                <a:cs typeface="Arial" pitchFamily="34" charset="0"/>
              </a:rPr>
              <a:t>Company</a:t>
            </a:r>
            <a:r>
              <a:rPr kumimoji="0" lang="fr-FR" sz="2400" b="1" i="0" u="none" strike="noStrike" cap="none" normalizeH="0" baseline="0" dirty="0" smtClean="0">
                <a:ln>
                  <a:noFill/>
                </a:ln>
                <a:solidFill>
                  <a:srgbClr val="0070C0"/>
                </a:solidFill>
                <a:effectLst/>
                <a:ea typeface="Times New Roman" pitchFamily="18" charset="0"/>
                <a:cs typeface="Arial" pitchFamily="34" charset="0"/>
              </a:rPr>
              <a:t> à </a:t>
            </a:r>
            <a:r>
              <a:rPr kumimoji="0" lang="fr-FR" sz="2400" b="1" i="0" u="none" strike="noStrike" cap="none" normalizeH="0" baseline="0" dirty="0" smtClean="0">
                <a:ln>
                  <a:noFill/>
                </a:ln>
                <a:solidFill>
                  <a:srgbClr val="FF0000"/>
                </a:solidFill>
                <a:effectLst/>
                <a:ea typeface="Times New Roman" pitchFamily="18" charset="0"/>
                <a:cs typeface="Arial" pitchFamily="34" charset="0"/>
              </a:rPr>
              <a:t>Hollywood</a:t>
            </a:r>
            <a:r>
              <a:rPr kumimoji="0" lang="fr-FR" sz="2400" b="1" i="0" u="none" strike="noStrike" cap="none" normalizeH="0" baseline="0" dirty="0" smtClean="0">
                <a:ln>
                  <a:noFill/>
                </a:ln>
                <a:solidFill>
                  <a:srgbClr val="0070C0"/>
                </a:solidFill>
                <a:effectLst/>
                <a:ea typeface="Times New Roman" pitchFamily="18" charset="0"/>
                <a:cs typeface="Arial" pitchFamily="34" charset="0"/>
              </a:rPr>
              <a:t> et son premier film est </a:t>
            </a:r>
            <a:r>
              <a:rPr kumimoji="0" lang="fr-FR" sz="2400" b="1" i="1" u="none" strike="noStrike" cap="none" normalizeH="0" baseline="0" dirty="0" err="1" smtClean="0">
                <a:ln>
                  <a:noFill/>
                </a:ln>
                <a:solidFill>
                  <a:srgbClr val="0070C0"/>
                </a:solidFill>
                <a:effectLst/>
                <a:ea typeface="Times New Roman" pitchFamily="18" charset="0"/>
                <a:cs typeface="Arial" pitchFamily="34" charset="0"/>
              </a:rPr>
              <a:t>Making</a:t>
            </a:r>
            <a:r>
              <a:rPr kumimoji="0" lang="fr-FR" sz="2400" b="1" i="1" u="none" strike="noStrike" cap="none" normalizeH="0" baseline="0" dirty="0" smtClean="0">
                <a:ln>
                  <a:noFill/>
                </a:ln>
                <a:solidFill>
                  <a:srgbClr val="0070C0"/>
                </a:solidFill>
                <a:effectLst/>
                <a:ea typeface="Times New Roman" pitchFamily="18" charset="0"/>
                <a:cs typeface="Arial" pitchFamily="34" charset="0"/>
              </a:rPr>
              <a:t> a</a:t>
            </a:r>
            <a:r>
              <a:rPr kumimoji="0" lang="fr-FR" sz="2400" b="1" i="1" u="none" strike="noStrike" cap="none" normalizeH="0" dirty="0" smtClean="0">
                <a:ln>
                  <a:noFill/>
                </a:ln>
                <a:solidFill>
                  <a:srgbClr val="0070C0"/>
                </a:solidFill>
                <a:effectLst/>
                <a:ea typeface="Times New Roman" pitchFamily="18" charset="0"/>
                <a:cs typeface="Arial" pitchFamily="34" charset="0"/>
              </a:rPr>
              <a:t> livin</a:t>
            </a:r>
            <a:r>
              <a:rPr kumimoji="0" lang="fr-FR" sz="2400" b="1" i="0" u="none" strike="noStrike" cap="none" normalizeH="0" dirty="0" smtClean="0">
                <a:ln>
                  <a:noFill/>
                </a:ln>
                <a:solidFill>
                  <a:srgbClr val="0070C0"/>
                </a:solidFill>
                <a:effectLst/>
                <a:ea typeface="Times New Roman" pitchFamily="18" charset="0"/>
                <a:cs typeface="Arial" pitchFamily="34" charset="0"/>
              </a:rPr>
              <a:t>g, sorti en 1914.				(2)</a:t>
            </a:r>
            <a:endParaRPr kumimoji="0" lang="fr-FR" sz="1600" b="1" i="0" u="none" strike="noStrike" cap="none" normalizeH="0" baseline="0" dirty="0" smtClean="0">
              <a:ln>
                <a:noFill/>
              </a:ln>
              <a:solidFill>
                <a:srgbClr val="0070C0"/>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fr-FR" sz="2400" b="1" i="0" u="none" strike="noStrike" cap="none" normalizeH="0" baseline="0" dirty="0" smtClean="0">
                <a:ln>
                  <a:noFill/>
                </a:ln>
                <a:solidFill>
                  <a:schemeClr val="tx1"/>
                </a:solidFill>
                <a:effectLst/>
                <a:ea typeface="Times New Roman" pitchFamily="18" charset="0"/>
                <a:cs typeface="Arial" pitchFamily="34" charset="0"/>
              </a:rPr>
              <a:t>Quel personnage l’a rendu très vite célèbre dans le monde ? </a:t>
            </a:r>
            <a:r>
              <a:rPr kumimoji="0" lang="fr-FR" sz="2400" b="1" i="0" u="none" strike="noStrike" cap="none" normalizeH="0" baseline="0" dirty="0" smtClean="0">
                <a:ln>
                  <a:noFill/>
                </a:ln>
                <a:solidFill>
                  <a:schemeClr val="tx1"/>
                </a:solidFill>
                <a:effectLst/>
                <a:ea typeface="Times New Roman" pitchFamily="18" charset="0"/>
                <a:cs typeface="Arial" pitchFamily="34" charset="0"/>
              </a:rPr>
              <a:t>		</a:t>
            </a:r>
            <a:r>
              <a:rPr kumimoji="0" lang="fr-FR" sz="2400" b="1" i="0" u="none" strike="noStrike" cap="none" normalizeH="0" baseline="0" dirty="0" smtClean="0">
                <a:ln>
                  <a:noFill/>
                </a:ln>
                <a:solidFill>
                  <a:srgbClr val="0070C0"/>
                </a:solidFill>
                <a:effectLst/>
                <a:ea typeface="Times New Roman" pitchFamily="18" charset="0"/>
                <a:cs typeface="Arial" pitchFamily="34" charset="0"/>
              </a:rPr>
              <a:t>Le personnage de Charlot l’a rendu célèbre dans le monde.  (1)</a:t>
            </a:r>
            <a:endParaRPr kumimoji="0" lang="fr-FR" sz="1600" b="1" i="0" u="none" strike="noStrike" cap="none" normalizeH="0" baseline="0" dirty="0" smtClean="0">
              <a:ln>
                <a:noFill/>
              </a:ln>
              <a:solidFill>
                <a:srgbClr val="0070C0"/>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fr-FR" sz="2400" b="1" i="0" u="none" strike="noStrike" cap="none" normalizeH="0" baseline="0" dirty="0" smtClean="0">
                <a:ln>
                  <a:noFill/>
                </a:ln>
                <a:solidFill>
                  <a:schemeClr val="tx1"/>
                </a:solidFill>
                <a:effectLst/>
                <a:ea typeface="Times New Roman" pitchFamily="18" charset="0"/>
                <a:cs typeface="Arial" pitchFamily="34" charset="0"/>
              </a:rPr>
              <a:t>Dans quel type de films tourne-t-il entre les années 1910 et 1930 ? </a:t>
            </a:r>
            <a:r>
              <a:rPr kumimoji="0" lang="fr-FR" sz="2400" b="1" i="0" u="none" strike="noStrike" cap="none" normalizeH="0" baseline="0" dirty="0" smtClean="0">
                <a:ln>
                  <a:noFill/>
                </a:ln>
                <a:solidFill>
                  <a:srgbClr val="0070C0"/>
                </a:solidFill>
                <a:effectLst/>
                <a:ea typeface="Times New Roman" pitchFamily="18" charset="0"/>
                <a:cs typeface="Arial" pitchFamily="34" charset="0"/>
              </a:rPr>
              <a:t>Il tourne dans des films muets et noir et blanc entre les années 1910 et  1930.    (1)</a:t>
            </a:r>
            <a:endParaRPr kumimoji="0" lang="fr-FR" sz="1600" b="1" i="0" u="none" strike="noStrike" cap="none" normalizeH="0" baseline="0" dirty="0" smtClean="0">
              <a:ln>
                <a:noFill/>
              </a:ln>
              <a:solidFill>
                <a:srgbClr val="0070C0"/>
              </a:solidFill>
              <a:effectLst/>
              <a:cs typeface="Arial" pitchFamily="34" charset="0"/>
            </a:endParaRPr>
          </a:p>
        </p:txBody>
      </p:sp>
      <p:sp>
        <p:nvSpPr>
          <p:cNvPr id="3" name="ZoneTexte 2"/>
          <p:cNvSpPr txBox="1"/>
          <p:nvPr/>
        </p:nvSpPr>
        <p:spPr>
          <a:xfrm>
            <a:off x="1475656" y="0"/>
            <a:ext cx="6192688" cy="954107"/>
          </a:xfrm>
          <a:prstGeom prst="rect">
            <a:avLst/>
          </a:prstGeom>
          <a:noFill/>
        </p:spPr>
        <p:txBody>
          <a:bodyPr wrap="square" rtlCol="0">
            <a:spAutoFit/>
          </a:bodyPr>
          <a:lstStyle/>
          <a:p>
            <a:pPr algn="ctr"/>
            <a:r>
              <a:rPr lang="fr-FR" sz="3200" b="1" u="sng" dirty="0" smtClean="0">
                <a:solidFill>
                  <a:srgbClr val="FF0000"/>
                </a:solidFill>
              </a:rPr>
              <a:t>Biographie de Charlie </a:t>
            </a:r>
            <a:r>
              <a:rPr lang="fr-FR" sz="3200" b="1" u="sng" dirty="0" smtClean="0">
                <a:solidFill>
                  <a:srgbClr val="FF0000"/>
                </a:solidFill>
              </a:rPr>
              <a:t>Chaplin</a:t>
            </a:r>
          </a:p>
          <a:p>
            <a:pPr algn="ctr"/>
            <a:r>
              <a:rPr lang="fr-FR" sz="2400" dirty="0" smtClean="0"/>
              <a:t>Rédaction 2 pts</a:t>
            </a:r>
            <a:endParaRPr lang="fr-FR"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32530"/>
          </a:xfrm>
          <a:prstGeom prst="rect">
            <a:avLst/>
          </a:prstGeom>
        </p:spPr>
        <p:txBody>
          <a:bodyPr wrap="square">
            <a:spAutoFit/>
          </a:bodyPr>
          <a:lstStyle/>
          <a:p>
            <a:pPr marL="457200" lvl="0" indent="-457200" algn="just" eaLnBrk="0" fontAlgn="base" hangingPunct="0">
              <a:spcBef>
                <a:spcPct val="0"/>
              </a:spcBef>
              <a:spcAft>
                <a:spcPct val="0"/>
              </a:spcAft>
              <a:tabLst>
                <a:tab pos="457200" algn="l"/>
              </a:tabLst>
            </a:pPr>
            <a:r>
              <a:rPr lang="fr-FR" sz="2400" b="1" dirty="0" smtClean="0">
                <a:ea typeface="Times New Roman" pitchFamily="18" charset="0"/>
                <a:cs typeface="Arial" pitchFamily="34" charset="0"/>
              </a:rPr>
              <a:t>7.	Avec </a:t>
            </a:r>
            <a:r>
              <a:rPr lang="fr-FR" sz="2400" b="1" i="1" dirty="0" smtClean="0">
                <a:ea typeface="Times New Roman" pitchFamily="18" charset="0"/>
                <a:cs typeface="Arial" pitchFamily="34" charset="0"/>
              </a:rPr>
              <a:t>le Dictateur</a:t>
            </a:r>
            <a:r>
              <a:rPr lang="fr-FR" sz="2400" b="1" dirty="0" smtClean="0">
                <a:ea typeface="Times New Roman" pitchFamily="18" charset="0"/>
                <a:cs typeface="Arial" pitchFamily="34" charset="0"/>
              </a:rPr>
              <a:t>, deux autres films de Chaplin ont marqué l’histoire du cinéma</a:t>
            </a:r>
            <a:r>
              <a:rPr lang="fr-FR" sz="2000" b="1" dirty="0" smtClean="0">
                <a:ea typeface="Times New Roman" pitchFamily="18" charset="0"/>
                <a:cs typeface="Arial" pitchFamily="34" charset="0"/>
              </a:rPr>
              <a:t>. </a:t>
            </a:r>
            <a:endParaRPr lang="fr-FR" sz="2400" b="1" dirty="0" smtClean="0">
              <a:solidFill>
                <a:srgbClr val="0070C0"/>
              </a:solidFill>
              <a:ea typeface="Times New Roman" pitchFamily="18" charset="0"/>
              <a:cs typeface="Arial" pitchFamily="34" charset="0"/>
            </a:endParaRPr>
          </a:p>
          <a:p>
            <a:pPr marL="457200" lvl="0" indent="-457200" algn="just" eaLnBrk="0" fontAlgn="base" hangingPunct="0">
              <a:spcBef>
                <a:spcPct val="0"/>
              </a:spcBef>
              <a:spcAft>
                <a:spcPct val="0"/>
              </a:spcAft>
              <a:tabLst>
                <a:tab pos="457200" algn="l"/>
              </a:tabLst>
            </a:pPr>
            <a:r>
              <a:rPr lang="fr-FR" sz="2400" b="1" dirty="0" smtClean="0">
                <a:ea typeface="Times New Roman" pitchFamily="18" charset="0"/>
                <a:cs typeface="Arial" pitchFamily="34" charset="0"/>
              </a:rPr>
              <a:t>Quand a été réalisé </a:t>
            </a:r>
            <a:r>
              <a:rPr lang="fr-FR" sz="2400" b="1" i="1" dirty="0" smtClean="0">
                <a:ea typeface="Times New Roman" pitchFamily="18" charset="0"/>
                <a:cs typeface="Arial" pitchFamily="34" charset="0"/>
              </a:rPr>
              <a:t>The Kid</a:t>
            </a:r>
            <a:r>
              <a:rPr lang="fr-FR" sz="2400" b="1" dirty="0" smtClean="0">
                <a:ea typeface="Times New Roman" pitchFamily="18" charset="0"/>
                <a:cs typeface="Arial" pitchFamily="34" charset="0"/>
              </a:rPr>
              <a:t> ? Que raconte ce film ? </a:t>
            </a:r>
            <a:r>
              <a:rPr lang="fr-FR" sz="2400" b="1" dirty="0" smtClean="0">
                <a:ea typeface="Times New Roman" pitchFamily="18" charset="0"/>
                <a:cs typeface="Arial" pitchFamily="34" charset="0"/>
              </a:rPr>
              <a:t>			</a:t>
            </a:r>
            <a:r>
              <a:rPr lang="fr-FR" sz="2400" b="1" dirty="0" smtClean="0">
                <a:solidFill>
                  <a:srgbClr val="0070C0"/>
                </a:solidFill>
                <a:cs typeface="Arial" pitchFamily="34" charset="0"/>
              </a:rPr>
              <a:t>The Kid a été réalisé en 1920, il est sorti en 1921. Il raconte la rencontre entre un enfant des rues et Charlot, un vitrier miséreux, qui l’élève.							(3)</a:t>
            </a:r>
            <a:endParaRPr lang="fr-FR" sz="1600" b="1" dirty="0" smtClean="0">
              <a:solidFill>
                <a:srgbClr val="0070C0"/>
              </a:solidFill>
              <a:cs typeface="Arial" pitchFamily="34" charset="0"/>
            </a:endParaRPr>
          </a:p>
          <a:p>
            <a:pPr marL="457200" lvl="0" indent="-457200" algn="just" eaLnBrk="0" fontAlgn="base" hangingPunct="0">
              <a:spcBef>
                <a:spcPct val="0"/>
              </a:spcBef>
              <a:spcAft>
                <a:spcPct val="0"/>
              </a:spcAft>
              <a:tabLst>
                <a:tab pos="457200" algn="l"/>
              </a:tabLst>
            </a:pPr>
            <a:r>
              <a:rPr lang="fr-FR" sz="2800" b="1" dirty="0" smtClean="0">
                <a:ea typeface="Times New Roman" pitchFamily="18" charset="0"/>
                <a:cs typeface="Arial" pitchFamily="34" charset="0"/>
              </a:rPr>
              <a:t>8.	</a:t>
            </a:r>
            <a:r>
              <a:rPr lang="fr-FR" sz="2400" b="1" dirty="0" smtClean="0">
                <a:ea typeface="Times New Roman" pitchFamily="18" charset="0"/>
                <a:cs typeface="Arial" pitchFamily="34" charset="0"/>
              </a:rPr>
              <a:t>Quand </a:t>
            </a:r>
            <a:r>
              <a:rPr lang="fr-FR" sz="2400" b="1" dirty="0" smtClean="0">
                <a:ea typeface="Times New Roman" pitchFamily="18" charset="0"/>
                <a:cs typeface="Arial" pitchFamily="34" charset="0"/>
              </a:rPr>
              <a:t>a été réalisé </a:t>
            </a:r>
            <a:r>
              <a:rPr lang="fr-FR" sz="2400" b="1" i="1" dirty="0" smtClean="0">
                <a:ea typeface="Times New Roman" pitchFamily="18" charset="0"/>
                <a:cs typeface="Arial" pitchFamily="34" charset="0"/>
              </a:rPr>
              <a:t>les Temps modernes</a:t>
            </a:r>
            <a:r>
              <a:rPr lang="fr-FR" sz="2400" b="1" dirty="0" smtClean="0">
                <a:ea typeface="Times New Roman" pitchFamily="18" charset="0"/>
                <a:cs typeface="Arial" pitchFamily="34" charset="0"/>
              </a:rPr>
              <a:t> ? Que raconte ce film ? </a:t>
            </a:r>
            <a:r>
              <a:rPr lang="fr-FR" sz="2400" b="1" dirty="0" smtClean="0">
                <a:ea typeface="Times New Roman" pitchFamily="18" charset="0"/>
                <a:cs typeface="Arial" pitchFamily="34" charset="0"/>
              </a:rPr>
              <a:t>	</a:t>
            </a:r>
            <a:r>
              <a:rPr lang="fr-FR" sz="2400" b="1" dirty="0" smtClean="0">
                <a:solidFill>
                  <a:srgbClr val="0070C0"/>
                </a:solidFill>
                <a:ea typeface="Times New Roman" pitchFamily="18" charset="0"/>
                <a:cs typeface="Arial" pitchFamily="34" charset="0"/>
              </a:rPr>
              <a:t>Le film </a:t>
            </a:r>
            <a:r>
              <a:rPr lang="fr-FR" sz="2400" b="1" i="1" dirty="0" smtClean="0">
                <a:solidFill>
                  <a:srgbClr val="0070C0"/>
                </a:solidFill>
                <a:ea typeface="Times New Roman" pitchFamily="18" charset="0"/>
                <a:cs typeface="Arial" pitchFamily="34" charset="0"/>
              </a:rPr>
              <a:t>Les </a:t>
            </a:r>
            <a:r>
              <a:rPr lang="fr-FR" sz="2400" b="1" i="1" dirty="0" smtClean="0">
                <a:solidFill>
                  <a:srgbClr val="0070C0"/>
                </a:solidFill>
                <a:ea typeface="Times New Roman" pitchFamily="18" charset="0"/>
                <a:cs typeface="Arial" pitchFamily="34" charset="0"/>
              </a:rPr>
              <a:t>Temps moderne </a:t>
            </a:r>
            <a:r>
              <a:rPr lang="fr-FR" sz="2400" b="1" dirty="0" smtClean="0">
                <a:solidFill>
                  <a:srgbClr val="0070C0"/>
                </a:solidFill>
                <a:ea typeface="Times New Roman" pitchFamily="18" charset="0"/>
                <a:cs typeface="Arial" pitchFamily="34" charset="0"/>
              </a:rPr>
              <a:t>a été réalisé entre 1933 et 1934, il raconte la </a:t>
            </a:r>
            <a:r>
              <a:rPr lang="fr-FR" sz="2400" b="1" dirty="0" smtClean="0">
                <a:solidFill>
                  <a:srgbClr val="0070C0"/>
                </a:solidFill>
                <a:ea typeface="Times New Roman" pitchFamily="18" charset="0"/>
                <a:cs typeface="Arial" pitchFamily="34" charset="0"/>
              </a:rPr>
              <a:t>vie difficile d’un ouvrier, Charlot, face à la modernisation des usines (travail à la chaîne) et au chômage.		(3)</a:t>
            </a:r>
            <a:endParaRPr lang="fr-FR" sz="1600" b="1" dirty="0" smtClean="0">
              <a:solidFill>
                <a:srgbClr val="0070C0"/>
              </a:solidFill>
              <a:cs typeface="Arial" pitchFamily="34" charset="0"/>
            </a:endParaRPr>
          </a:p>
          <a:p>
            <a:pPr marL="457200" lvl="0" indent="-457200" algn="just" eaLnBrk="0" fontAlgn="base" hangingPunct="0">
              <a:spcBef>
                <a:spcPct val="0"/>
              </a:spcBef>
              <a:spcAft>
                <a:spcPct val="0"/>
              </a:spcAft>
              <a:tabLst>
                <a:tab pos="457200" algn="l"/>
              </a:tabLst>
            </a:pPr>
            <a:r>
              <a:rPr lang="fr-FR" sz="2400" b="1" dirty="0" smtClean="0">
                <a:ea typeface="Times New Roman" pitchFamily="18" charset="0"/>
                <a:cs typeface="Arial" pitchFamily="34" charset="0"/>
              </a:rPr>
              <a:t>9.	Pourquoi </a:t>
            </a:r>
            <a:r>
              <a:rPr lang="fr-FR" sz="2400" b="1" dirty="0" smtClean="0">
                <a:ea typeface="Times New Roman" pitchFamily="18" charset="0"/>
                <a:cs typeface="Arial" pitchFamily="34" charset="0"/>
              </a:rPr>
              <a:t>Chaplin est-il chassé des Etats-Unis après la Deuxième Guerre mondiale ? De quoi est-il accusé ? </a:t>
            </a:r>
            <a:r>
              <a:rPr lang="fr-FR" sz="2400" b="1" dirty="0" smtClean="0">
                <a:ea typeface="Times New Roman" pitchFamily="18" charset="0"/>
                <a:cs typeface="Arial" pitchFamily="34" charset="0"/>
              </a:rPr>
              <a:t>			</a:t>
            </a:r>
            <a:r>
              <a:rPr lang="fr-FR" sz="2400" b="1" dirty="0" smtClean="0">
                <a:solidFill>
                  <a:srgbClr val="0070C0"/>
                </a:solidFill>
                <a:ea typeface="Times New Roman" pitchFamily="18" charset="0"/>
                <a:cs typeface="Arial" pitchFamily="34" charset="0"/>
              </a:rPr>
              <a:t>Chaplin ne peut retourner aux Etats-Unis après la SGM à cause de la « chasse aux sorcières » organisée par le sénateur </a:t>
            </a:r>
            <a:r>
              <a:rPr lang="fr-FR" sz="2400" b="1" dirty="0" err="1" smtClean="0">
                <a:solidFill>
                  <a:srgbClr val="0070C0"/>
                </a:solidFill>
                <a:ea typeface="Times New Roman" pitchFamily="18" charset="0"/>
                <a:cs typeface="Arial" pitchFamily="34" charset="0"/>
              </a:rPr>
              <a:t>MacCarthy</a:t>
            </a:r>
            <a:r>
              <a:rPr lang="fr-FR" sz="2400" b="1" dirty="0" smtClean="0">
                <a:solidFill>
                  <a:srgbClr val="0070C0"/>
                </a:solidFill>
                <a:ea typeface="Times New Roman" pitchFamily="18" charset="0"/>
                <a:cs typeface="Arial" pitchFamily="34" charset="0"/>
              </a:rPr>
              <a:t>, car les autorités le soupçonnent de sympathies communistes.	   (2)</a:t>
            </a:r>
            <a:endParaRPr lang="fr-FR" sz="1600" b="1" dirty="0" smtClean="0">
              <a:solidFill>
                <a:srgbClr val="0070C0"/>
              </a:solidFill>
              <a:cs typeface="Arial" pitchFamily="34" charset="0"/>
            </a:endParaRPr>
          </a:p>
          <a:p>
            <a:pPr marL="457200" lvl="0" indent="-457200" algn="just" eaLnBrk="0" fontAlgn="base" hangingPunct="0">
              <a:spcBef>
                <a:spcPct val="0"/>
              </a:spcBef>
              <a:spcAft>
                <a:spcPct val="0"/>
              </a:spcAft>
              <a:tabLst>
                <a:tab pos="457200" algn="l"/>
              </a:tabLst>
            </a:pPr>
            <a:r>
              <a:rPr lang="fr-FR" sz="2400" b="1" dirty="0" smtClean="0">
                <a:ea typeface="Times New Roman" pitchFamily="18" charset="0"/>
                <a:cs typeface="Arial" pitchFamily="34" charset="0"/>
              </a:rPr>
              <a:t>10.	Quelle </a:t>
            </a:r>
            <a:r>
              <a:rPr lang="fr-FR" sz="2400" b="1" dirty="0" smtClean="0">
                <a:ea typeface="Times New Roman" pitchFamily="18" charset="0"/>
                <a:cs typeface="Arial" pitchFamily="34" charset="0"/>
              </a:rPr>
              <a:t>prestigieuse récompense reçoit-il en 1972 ? </a:t>
            </a:r>
            <a:r>
              <a:rPr lang="fr-FR" sz="2400" b="1" dirty="0" smtClean="0">
                <a:ea typeface="Times New Roman" pitchFamily="18" charset="0"/>
                <a:cs typeface="Arial" pitchFamily="34" charset="0"/>
              </a:rPr>
              <a:t>			</a:t>
            </a:r>
            <a:r>
              <a:rPr lang="fr-FR" sz="2400" b="1" dirty="0" smtClean="0">
                <a:solidFill>
                  <a:srgbClr val="0070C0"/>
                </a:solidFill>
                <a:ea typeface="Times New Roman" pitchFamily="18" charset="0"/>
                <a:cs typeface="Arial" pitchFamily="34" charset="0"/>
              </a:rPr>
              <a:t>En  1972, il reçoit un Oscar d’honneur à Los Angeles.   (1)</a:t>
            </a:r>
            <a:endParaRPr lang="fr-FR" sz="4800" b="1" dirty="0" smtClean="0">
              <a:solidFill>
                <a:srgbClr val="0070C0"/>
              </a:solidFill>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6712"/>
            <a:ext cx="9144000" cy="4893647"/>
          </a:xfrm>
          <a:prstGeom prst="rect">
            <a:avLst/>
          </a:prstGeom>
        </p:spPr>
        <p:txBody>
          <a:bodyPr wrap="square">
            <a:spAutoFit/>
          </a:bodyPr>
          <a:lstStyle/>
          <a:p>
            <a:r>
              <a:rPr lang="fr-FR" sz="2400" b="1" u="sng" dirty="0" smtClean="0"/>
              <a:t>Le résumé du film</a:t>
            </a:r>
            <a:endParaRPr lang="fr-FR" sz="2400" b="1" u="sng" dirty="0"/>
          </a:p>
          <a:p>
            <a:r>
              <a:rPr lang="fr-FR" sz="2400" dirty="0" smtClean="0"/>
              <a:t>Au cours </a:t>
            </a:r>
            <a:r>
              <a:rPr lang="fr-FR" sz="2400" dirty="0"/>
              <a:t>de la Première Guerre mondiale, un </a:t>
            </a:r>
            <a:r>
              <a:rPr lang="fr-FR" sz="2400" dirty="0" smtClean="0"/>
              <a:t>soldat maladroit </a:t>
            </a:r>
            <a:r>
              <a:rPr lang="fr-FR" sz="2400" dirty="0"/>
              <a:t>sauve la vie du valeureux </a:t>
            </a:r>
            <a:r>
              <a:rPr lang="fr-FR" sz="2400" dirty="0" smtClean="0"/>
              <a:t>pilote </a:t>
            </a:r>
            <a:r>
              <a:rPr lang="fr-FR" sz="2400" dirty="0" err="1"/>
              <a:t>Schultz</a:t>
            </a:r>
            <a:r>
              <a:rPr lang="fr-FR" sz="2400" dirty="0"/>
              <a:t>. Après quelques années passées à </a:t>
            </a:r>
            <a:r>
              <a:rPr lang="fr-FR" sz="2400" dirty="0" smtClean="0"/>
              <a:t>l‘hôpital</a:t>
            </a:r>
            <a:r>
              <a:rPr lang="fr-FR" sz="2400" dirty="0"/>
              <a:t>, ce soldat devenu amnésique reprend </a:t>
            </a:r>
            <a:r>
              <a:rPr lang="fr-FR" sz="2400" dirty="0" smtClean="0"/>
              <a:t>son </a:t>
            </a:r>
            <a:r>
              <a:rPr lang="fr-FR" sz="2400" dirty="0"/>
              <a:t>métier de barbier, dans sa boutique qui a été </a:t>
            </a:r>
            <a:r>
              <a:rPr lang="fr-FR" sz="2400" dirty="0" smtClean="0"/>
              <a:t>incluse </a:t>
            </a:r>
            <a:r>
              <a:rPr lang="fr-FR" sz="2400" dirty="0"/>
              <a:t>dans un ghetto juif. </a:t>
            </a:r>
            <a:endParaRPr lang="fr-FR" sz="2400" dirty="0" smtClean="0"/>
          </a:p>
          <a:p>
            <a:endParaRPr lang="fr-FR" sz="2400" dirty="0"/>
          </a:p>
          <a:p>
            <a:r>
              <a:rPr lang="fr-FR" sz="2400" dirty="0" err="1"/>
              <a:t>Adenoid</a:t>
            </a:r>
            <a:r>
              <a:rPr lang="fr-FR" sz="2400" dirty="0"/>
              <a:t> </a:t>
            </a:r>
            <a:r>
              <a:rPr lang="fr-FR" sz="2400" dirty="0" err="1"/>
              <a:t>Hynkel</a:t>
            </a:r>
            <a:r>
              <a:rPr lang="fr-FR" sz="2400" dirty="0"/>
              <a:t>, le dictateur de </a:t>
            </a:r>
            <a:r>
              <a:rPr lang="fr-FR" sz="2400" dirty="0" err="1"/>
              <a:t>Tomanie</a:t>
            </a:r>
            <a:r>
              <a:rPr lang="fr-FR" sz="2400" dirty="0"/>
              <a:t> qui </a:t>
            </a:r>
            <a:r>
              <a:rPr lang="fr-FR" sz="2400" dirty="0" smtClean="0"/>
              <a:t>ressemble </a:t>
            </a:r>
            <a:r>
              <a:rPr lang="fr-FR" sz="2400" dirty="0"/>
              <a:t>beaucoup au barbier, institue une </a:t>
            </a:r>
            <a:r>
              <a:rPr lang="fr-FR" sz="2400" dirty="0" smtClean="0"/>
              <a:t>discrimination </a:t>
            </a:r>
            <a:r>
              <a:rPr lang="fr-FR" sz="2400" dirty="0"/>
              <a:t>contre les Juifs. Or le barbier est </a:t>
            </a:r>
            <a:r>
              <a:rPr lang="fr-FR" sz="2400" dirty="0" smtClean="0"/>
              <a:t>lui-même </a:t>
            </a:r>
            <a:r>
              <a:rPr lang="fr-FR" sz="2400" dirty="0"/>
              <a:t>juif. </a:t>
            </a:r>
          </a:p>
          <a:p>
            <a:r>
              <a:rPr lang="fr-FR" sz="2400" dirty="0" smtClean="0"/>
              <a:t>Lors </a:t>
            </a:r>
            <a:r>
              <a:rPr lang="fr-FR" sz="2400" dirty="0"/>
              <a:t>d'une rafle, alors que la </a:t>
            </a:r>
            <a:r>
              <a:rPr lang="fr-FR" sz="2400" dirty="0" err="1" smtClean="0"/>
              <a:t>Tomanie</a:t>
            </a:r>
            <a:r>
              <a:rPr lang="fr-FR" sz="2400" dirty="0" smtClean="0"/>
              <a:t> </a:t>
            </a:r>
            <a:r>
              <a:rPr lang="fr-FR" sz="2400" dirty="0"/>
              <a:t>envahit l'</a:t>
            </a:r>
            <a:r>
              <a:rPr lang="fr-FR" sz="2400" dirty="0" err="1"/>
              <a:t>Österlich</a:t>
            </a:r>
            <a:r>
              <a:rPr lang="fr-FR" sz="2400" dirty="0"/>
              <a:t>, </a:t>
            </a:r>
            <a:r>
              <a:rPr lang="fr-FR" sz="2400" dirty="0" err="1"/>
              <a:t>Hynkel</a:t>
            </a:r>
            <a:r>
              <a:rPr lang="fr-FR" sz="2400" dirty="0"/>
              <a:t> et le barbier </a:t>
            </a:r>
            <a:r>
              <a:rPr lang="fr-FR" sz="2400" dirty="0" smtClean="0"/>
              <a:t>sont </a:t>
            </a:r>
            <a:r>
              <a:rPr lang="fr-FR" sz="2400" dirty="0"/>
              <a:t>confondus, ce qui contraint ce dernier à </a:t>
            </a:r>
            <a:r>
              <a:rPr lang="fr-FR" sz="2400" dirty="0" smtClean="0"/>
              <a:t>improviser </a:t>
            </a:r>
            <a:r>
              <a:rPr lang="fr-FR" sz="2400" dirty="0"/>
              <a:t>un discours à la </a:t>
            </a:r>
            <a:r>
              <a:rPr lang="fr-FR" sz="2400" dirty="0" smtClean="0"/>
              <a:t>radio dans lequel il dénonce les méfaits d’</a:t>
            </a:r>
            <a:r>
              <a:rPr lang="fr-FR" sz="2400" dirty="0" err="1" smtClean="0"/>
              <a:t>Hynkel</a:t>
            </a:r>
            <a:r>
              <a:rPr lang="fr-FR" sz="2400" dirty="0" smtClean="0"/>
              <a:t> et fait l’éloge de la démocratie. </a:t>
            </a:r>
            <a:endParaRPr lang="fr-FR" sz="2400" dirty="0"/>
          </a:p>
        </p:txBody>
      </p:sp>
      <p:sp>
        <p:nvSpPr>
          <p:cNvPr id="3" name="Rectangle 2"/>
          <p:cNvSpPr/>
          <p:nvPr/>
        </p:nvSpPr>
        <p:spPr>
          <a:xfrm>
            <a:off x="1259632" y="188640"/>
            <a:ext cx="6947479" cy="584775"/>
          </a:xfrm>
          <a:prstGeom prst="rect">
            <a:avLst/>
          </a:prstGeom>
          <a:ln w="57150">
            <a:solidFill>
              <a:srgbClr val="FF0000"/>
            </a:solidFill>
          </a:ln>
        </p:spPr>
        <p:txBody>
          <a:bodyPr wrap="none">
            <a:spAutoFit/>
          </a:bodyPr>
          <a:lstStyle/>
          <a:p>
            <a:pPr algn="ctr"/>
            <a:r>
              <a:rPr lang="fr-FR" sz="3200" b="1" dirty="0" smtClean="0">
                <a:solidFill>
                  <a:srgbClr val="FF0000"/>
                </a:solidFill>
              </a:rPr>
              <a:t>I/  UN FILM ENTRE HISTOIRE ET FICTION</a:t>
            </a:r>
          </a:p>
        </p:txBody>
      </p:sp>
      <p:sp>
        <p:nvSpPr>
          <p:cNvPr id="4" name="ZoneTexte 3"/>
          <p:cNvSpPr txBox="1"/>
          <p:nvPr/>
        </p:nvSpPr>
        <p:spPr>
          <a:xfrm>
            <a:off x="827584" y="5877272"/>
            <a:ext cx="7272808" cy="523220"/>
          </a:xfrm>
          <a:prstGeom prst="rect">
            <a:avLst/>
          </a:prstGeom>
          <a:noFill/>
        </p:spPr>
        <p:txBody>
          <a:bodyPr wrap="square" rtlCol="0">
            <a:spAutoFit/>
          </a:bodyPr>
          <a:lstStyle/>
          <a:p>
            <a:r>
              <a:rPr lang="fr-FR" sz="2800" b="1" dirty="0" smtClean="0"/>
              <a:t>Lire la fiche et compléter le tableau comparatif</a:t>
            </a:r>
            <a:r>
              <a:rPr lang="fr-FR" dirty="0" smtClean="0"/>
              <a:t>.</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404664"/>
            <a:ext cx="9144000" cy="6332822"/>
          </a:xfrm>
          <a:prstGeom prst="rect">
            <a:avLst/>
          </a:prstGeom>
          <a:noFill/>
          <a:ln w="9525">
            <a:noFill/>
            <a:miter lim="800000"/>
            <a:headEnd/>
            <a:tailEnd/>
          </a:ln>
        </p:spPr>
      </p:pic>
      <p:sp>
        <p:nvSpPr>
          <p:cNvPr id="3" name="ZoneTexte 2"/>
          <p:cNvSpPr txBox="1"/>
          <p:nvPr/>
        </p:nvSpPr>
        <p:spPr>
          <a:xfrm>
            <a:off x="-108520" y="0"/>
            <a:ext cx="9324528" cy="523220"/>
          </a:xfrm>
          <a:prstGeom prst="rect">
            <a:avLst/>
          </a:prstGeom>
          <a:noFill/>
        </p:spPr>
        <p:txBody>
          <a:bodyPr wrap="square" rtlCol="0">
            <a:spAutoFit/>
          </a:bodyPr>
          <a:lstStyle/>
          <a:p>
            <a:pPr algn="ctr"/>
            <a:r>
              <a:rPr lang="fr-FR" sz="2800" b="1" u="sng" dirty="0" smtClean="0">
                <a:solidFill>
                  <a:srgbClr val="FF0000"/>
                </a:solidFill>
              </a:rPr>
              <a:t>Tableau comparatif entre réalité historique et fiction filmique</a:t>
            </a:r>
            <a:endParaRPr lang="fr-FR" sz="2800" b="1" u="sng"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97468"/>
            <a:ext cx="6912768" cy="523220"/>
          </a:xfrm>
          <a:prstGeom prst="rect">
            <a:avLst/>
          </a:prstGeom>
          <a:ln w="57150">
            <a:solidFill>
              <a:srgbClr val="FF0000"/>
            </a:solidFill>
          </a:ln>
        </p:spPr>
        <p:txBody>
          <a:bodyPr wrap="square">
            <a:spAutoFit/>
          </a:bodyPr>
          <a:lstStyle/>
          <a:p>
            <a:pPr algn="ctr"/>
            <a:r>
              <a:rPr lang="fr-FR" sz="2800" b="1" dirty="0" smtClean="0">
                <a:solidFill>
                  <a:srgbClr val="FF0000"/>
                </a:solidFill>
              </a:rPr>
              <a:t>II  /  ETUDE DE DEUX SCENES DU FILM</a:t>
            </a:r>
            <a:endParaRPr lang="fr-FR" sz="2800" b="1" dirty="0">
              <a:solidFill>
                <a:srgbClr val="FF0000"/>
              </a:solidFill>
            </a:endParaRPr>
          </a:p>
        </p:txBody>
      </p:sp>
      <p:sp>
        <p:nvSpPr>
          <p:cNvPr id="3" name="ZoneTexte 2"/>
          <p:cNvSpPr txBox="1"/>
          <p:nvPr/>
        </p:nvSpPr>
        <p:spPr>
          <a:xfrm>
            <a:off x="1691680" y="673532"/>
            <a:ext cx="5688632" cy="523220"/>
          </a:xfrm>
          <a:prstGeom prst="rect">
            <a:avLst/>
          </a:prstGeom>
          <a:noFill/>
        </p:spPr>
        <p:txBody>
          <a:bodyPr wrap="square" rtlCol="0">
            <a:spAutoFit/>
          </a:bodyPr>
          <a:lstStyle/>
          <a:p>
            <a:pPr algn="ctr"/>
            <a:r>
              <a:rPr lang="fr-FR" sz="2800" b="1" dirty="0" smtClean="0">
                <a:solidFill>
                  <a:srgbClr val="00B050"/>
                </a:solidFill>
              </a:rPr>
              <a:t>Fiche – questionnaire</a:t>
            </a:r>
            <a:endParaRPr lang="fr-FR" sz="2800" b="1" dirty="0">
              <a:solidFill>
                <a:srgbClr val="00B050"/>
              </a:solidFill>
            </a:endParaRPr>
          </a:p>
        </p:txBody>
      </p:sp>
      <p:sp>
        <p:nvSpPr>
          <p:cNvPr id="8" name="ZoneTexte 7"/>
          <p:cNvSpPr txBox="1"/>
          <p:nvPr/>
        </p:nvSpPr>
        <p:spPr>
          <a:xfrm>
            <a:off x="1619672" y="1340768"/>
            <a:ext cx="6120680" cy="5170646"/>
          </a:xfrm>
          <a:prstGeom prst="rect">
            <a:avLst/>
          </a:prstGeom>
          <a:noFill/>
          <a:ln w="38100">
            <a:solidFill>
              <a:schemeClr val="tx1"/>
            </a:solidFill>
          </a:ln>
        </p:spPr>
        <p:txBody>
          <a:bodyPr wrap="square" rtlCol="0">
            <a:spAutoFit/>
          </a:bodyPr>
          <a:lstStyle/>
          <a:p>
            <a:pPr algn="ctr"/>
            <a:r>
              <a:rPr lang="fr-FR" sz="2800" b="1" u="sng" dirty="0" smtClean="0"/>
              <a:t>Le discours de </a:t>
            </a:r>
            <a:r>
              <a:rPr lang="fr-FR" sz="2800" b="1" u="sng" dirty="0" err="1" smtClean="0"/>
              <a:t>Hynkel</a:t>
            </a:r>
            <a:endParaRPr lang="fr-FR" sz="2800" b="1" u="sng" dirty="0" smtClean="0"/>
          </a:p>
          <a:p>
            <a:endParaRPr lang="fr-FR" sz="1100" dirty="0"/>
          </a:p>
          <a:p>
            <a:pPr>
              <a:buFont typeface="Arial" pitchFamily="34" charset="0"/>
              <a:buChar char="•"/>
            </a:pPr>
            <a:r>
              <a:rPr lang="fr-FR" sz="2400" dirty="0" smtClean="0"/>
              <a:t> </a:t>
            </a:r>
            <a:r>
              <a:rPr lang="fr-FR" sz="2400" b="1" dirty="0" smtClean="0"/>
              <a:t>Questions 1 à 4 : </a:t>
            </a:r>
          </a:p>
          <a:p>
            <a:r>
              <a:rPr lang="fr-FR" sz="2400" dirty="0"/>
              <a:t>	</a:t>
            </a:r>
            <a:r>
              <a:rPr lang="fr-FR" sz="2400" dirty="0" smtClean="0"/>
              <a:t>Tables</a:t>
            </a:r>
          </a:p>
          <a:p>
            <a:endParaRPr lang="fr-FR" sz="1100" dirty="0" smtClean="0"/>
          </a:p>
          <a:p>
            <a:pPr>
              <a:buFont typeface="Arial" pitchFamily="34" charset="0"/>
              <a:buChar char="•"/>
            </a:pPr>
            <a:r>
              <a:rPr lang="fr-FR" sz="2400" dirty="0" smtClean="0"/>
              <a:t> </a:t>
            </a:r>
            <a:r>
              <a:rPr lang="fr-FR" sz="2400" b="1" dirty="0" smtClean="0"/>
              <a:t>Questions 5 à 8 :</a:t>
            </a:r>
          </a:p>
          <a:p>
            <a:r>
              <a:rPr lang="fr-FR" sz="2400" dirty="0"/>
              <a:t>	</a:t>
            </a:r>
            <a:r>
              <a:rPr lang="fr-FR" sz="2400" dirty="0" smtClean="0"/>
              <a:t>Tables</a:t>
            </a:r>
          </a:p>
          <a:p>
            <a:endParaRPr lang="fr-FR" sz="2400" dirty="0"/>
          </a:p>
          <a:p>
            <a:pPr algn="ctr"/>
            <a:r>
              <a:rPr lang="fr-FR" sz="2800" b="1" u="sng" dirty="0" smtClean="0"/>
              <a:t>La scène du globe</a:t>
            </a:r>
          </a:p>
          <a:p>
            <a:endParaRPr lang="fr-FR" sz="1200" dirty="0"/>
          </a:p>
          <a:p>
            <a:pPr>
              <a:buFont typeface="Arial" pitchFamily="34" charset="0"/>
              <a:buChar char="•"/>
            </a:pPr>
            <a:r>
              <a:rPr lang="fr-FR" sz="2400" b="1" dirty="0" smtClean="0"/>
              <a:t>Questions 9 à 12</a:t>
            </a:r>
          </a:p>
          <a:p>
            <a:r>
              <a:rPr lang="fr-FR" sz="2400" dirty="0"/>
              <a:t>	</a:t>
            </a:r>
            <a:r>
              <a:rPr lang="fr-FR" sz="2400" dirty="0" smtClean="0"/>
              <a:t>Tables</a:t>
            </a:r>
          </a:p>
          <a:p>
            <a:endParaRPr lang="fr-FR" sz="1200" dirty="0" smtClean="0"/>
          </a:p>
          <a:p>
            <a:pPr>
              <a:buFont typeface="Arial" pitchFamily="34" charset="0"/>
              <a:buChar char="•"/>
            </a:pPr>
            <a:r>
              <a:rPr lang="fr-FR" sz="2400" b="1" dirty="0" smtClean="0"/>
              <a:t>Questions 13 à 15</a:t>
            </a:r>
          </a:p>
          <a:p>
            <a:r>
              <a:rPr lang="fr-FR" sz="2400" dirty="0"/>
              <a:t>	</a:t>
            </a:r>
            <a:r>
              <a:rPr lang="fr-FR" sz="2400" dirty="0" smtClean="0"/>
              <a:t>Tables</a:t>
            </a:r>
            <a:endParaRPr lang="fr-FR"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2008" y="404664"/>
            <a:ext cx="4427984" cy="5832366"/>
          </a:xfrm>
          <a:prstGeom prst="rect">
            <a:avLst/>
          </a:prstGeom>
          <a:noFill/>
          <a:ln w="190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tab pos="914400" algn="l"/>
              </a:tabLst>
            </a:pPr>
            <a:r>
              <a:rPr kumimoji="0" lang="fr-FR" sz="2400" b="1" i="0" u="sng" strike="noStrike" cap="none" normalizeH="0" baseline="0" dirty="0" smtClean="0">
                <a:ln>
                  <a:noFill/>
                </a:ln>
                <a:solidFill>
                  <a:schemeClr val="tx1"/>
                </a:solidFill>
                <a:effectLst/>
                <a:latin typeface="Arial" pitchFamily="34" charset="0"/>
                <a:cs typeface="Arial" pitchFamily="34" charset="0"/>
              </a:rPr>
              <a:t>Le discours de </a:t>
            </a:r>
            <a:r>
              <a:rPr kumimoji="0" lang="fr-FR" sz="2400" b="1" i="0" u="sng" strike="noStrike" cap="none" normalizeH="0" baseline="0" dirty="0" err="1" smtClean="0">
                <a:ln>
                  <a:noFill/>
                </a:ln>
                <a:solidFill>
                  <a:schemeClr val="tx1"/>
                </a:solidFill>
                <a:effectLst/>
                <a:latin typeface="Arial" pitchFamily="34" charset="0"/>
                <a:cs typeface="Arial" pitchFamily="34" charset="0"/>
              </a:rPr>
              <a:t>Hynkel</a:t>
            </a:r>
            <a:endParaRPr kumimoji="0" lang="fr-FR" sz="2400" b="1" i="0" u="sng"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1" fontAlgn="base" latinLnBrk="0" hangingPunct="1">
              <a:lnSpc>
                <a:spcPct val="100000"/>
              </a:lnSpc>
              <a:spcBef>
                <a:spcPct val="0"/>
              </a:spcBef>
              <a:spcAft>
                <a:spcPct val="0"/>
              </a:spcAft>
              <a:buClrTx/>
              <a:buSzTx/>
              <a:buFontTx/>
              <a:buNone/>
              <a:tabLst>
                <a:tab pos="914400" algn="l"/>
              </a:tabLst>
            </a:pPr>
            <a:endParaRPr kumimoji="0" lang="fr-FR" sz="900" b="1" i="0" u="sng"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AutoNum type="arabicPeriod"/>
              <a:tabLst>
                <a:tab pos="914400" algn="l"/>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 qui s’adresse </a:t>
            </a:r>
            <a:r>
              <a:rPr kumimoji="0" lang="fr-FR" sz="20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Hynkel</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dans ce discours ?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AutoNum type="arabicPeriod"/>
              <a:tabLst>
                <a:tab pos="914400" algn="l"/>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Qui sont les personnages derrière </a:t>
            </a:r>
            <a:r>
              <a:rPr kumimoji="0" lang="fr-FR" sz="20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Hynkel</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dans la tribune ?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AutoNum type="arabicPeriod"/>
              <a:tabLst>
                <a:tab pos="914400" algn="l"/>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Quel langage Chaplin utilise-t-il pour imiter Hitler ?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AutoNum type="arabicPeriod"/>
              <a:tabLst>
                <a:tab pos="914400" algn="l"/>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Comment Chaplin rend-il </a:t>
            </a:r>
            <a:r>
              <a:rPr kumimoji="0" lang="fr-FR" sz="20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Hynkel</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(Hitler) ridicule ?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914400" algn="l"/>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Le discours, les paroles : </a:t>
            </a:r>
          </a:p>
          <a:p>
            <a:pPr marL="457200" marR="0" lvl="1" indent="0" algn="l" defTabSz="914400" rtl="0" eaLnBrk="0" fontAlgn="base" latinLnBrk="0" hangingPunct="0">
              <a:lnSpc>
                <a:spcPct val="100000"/>
              </a:lnSpc>
              <a:spcBef>
                <a:spcPct val="0"/>
              </a:spcBef>
              <a:spcAft>
                <a:spcPct val="0"/>
              </a:spcAft>
              <a:buClrTx/>
              <a:buSzTx/>
              <a:buFontTx/>
              <a:buAutoNum type="arabicPeriod"/>
              <a:tabLst>
                <a:tab pos="914400" algn="l"/>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Les gestes, la mise en scène : </a:t>
            </a:r>
          </a:p>
          <a:p>
            <a:pPr indent="228600" eaLnBrk="0" fontAlgn="base" hangingPunct="0">
              <a:spcBef>
                <a:spcPct val="0"/>
              </a:spcBef>
              <a:spcAft>
                <a:spcPct val="0"/>
              </a:spcAft>
              <a:buFontTx/>
              <a:buAutoNum type="arabicPeriod"/>
              <a:tabLst>
                <a:tab pos="914400" algn="l"/>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Comment se comporte la foule ? Quelle image Chaplin veut-il donner des Allemands ?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AutoNum type="arabicPeriod"/>
              <a:tabLst>
                <a:tab pos="914400" algn="l"/>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Comment sont évoqués les Juifs ?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AutoNum type="arabicPeriod"/>
              <a:tabLst>
                <a:tab pos="914400" algn="l"/>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Que déteste </a:t>
            </a:r>
            <a:r>
              <a:rPr kumimoji="0" lang="fr-FR" sz="20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Hynkel</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(Hitler)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AutoNum type="arabicPeriod"/>
              <a:tabLst>
                <a:tab pos="914400" algn="l"/>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Quels sont les éléments de l’idéologie nazie repris par Chaplin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a:spLocks noChangeArrowheads="1"/>
          </p:cNvSpPr>
          <p:nvPr/>
        </p:nvSpPr>
        <p:spPr bwMode="auto">
          <a:xfrm>
            <a:off x="4644008" y="476672"/>
            <a:ext cx="4427984" cy="5509200"/>
          </a:xfrm>
          <a:prstGeom prst="rect">
            <a:avLst/>
          </a:prstGeom>
          <a:noFill/>
          <a:ln w="190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tab pos="914400" algn="l"/>
              </a:tabLst>
            </a:pPr>
            <a:r>
              <a:rPr kumimoji="0" lang="fr-FR" sz="2400" b="1" i="0" u="sng" strike="noStrike" cap="none" normalizeH="0" baseline="0" dirty="0" smtClean="0">
                <a:ln>
                  <a:noFill/>
                </a:ln>
                <a:solidFill>
                  <a:schemeClr val="tx1"/>
                </a:solidFill>
                <a:effectLst/>
                <a:latin typeface="Arial" pitchFamily="34" charset="0"/>
                <a:cs typeface="Arial" pitchFamily="34" charset="0"/>
              </a:rPr>
              <a:t>La</a:t>
            </a:r>
            <a:r>
              <a:rPr kumimoji="0" lang="fr-FR" sz="2400" b="1" i="0" u="sng" strike="noStrike" cap="none" normalizeH="0" dirty="0" smtClean="0">
                <a:ln>
                  <a:noFill/>
                </a:ln>
                <a:solidFill>
                  <a:schemeClr val="tx1"/>
                </a:solidFill>
                <a:effectLst/>
                <a:latin typeface="Arial" pitchFamily="34" charset="0"/>
                <a:cs typeface="Arial" pitchFamily="34" charset="0"/>
              </a:rPr>
              <a:t> scène du globe</a:t>
            </a:r>
            <a:endParaRPr kumimoji="0" lang="fr-FR" sz="2400" b="1" i="0" u="sng"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1" fontAlgn="base" latinLnBrk="0" hangingPunct="1">
              <a:lnSpc>
                <a:spcPct val="100000"/>
              </a:lnSpc>
              <a:spcBef>
                <a:spcPct val="0"/>
              </a:spcBef>
              <a:spcAft>
                <a:spcPct val="0"/>
              </a:spcAft>
              <a:buClrTx/>
              <a:buSzTx/>
              <a:buFontTx/>
              <a:buNone/>
              <a:tabLst>
                <a:tab pos="914400" algn="l"/>
              </a:tabLst>
            </a:pPr>
            <a:endParaRPr kumimoji="0" lang="fr-FR" sz="1000" b="1" i="0" u="sng" strike="noStrike" cap="none" normalizeH="0" baseline="0" dirty="0" smtClean="0">
              <a:ln>
                <a:noFill/>
              </a:ln>
              <a:solidFill>
                <a:schemeClr val="tx1"/>
              </a:solidFill>
              <a:effectLst/>
              <a:latin typeface="Arial" pitchFamily="34" charset="0"/>
              <a:cs typeface="Arial" pitchFamily="34" charset="0"/>
            </a:endParaRPr>
          </a:p>
          <a:p>
            <a:pPr lvl="0"/>
            <a:r>
              <a:rPr lang="fr-FR" sz="2000" dirty="0" smtClean="0">
                <a:latin typeface="Comic Sans MS" pitchFamily="66" charset="0"/>
              </a:rPr>
              <a:t>9. Où </a:t>
            </a:r>
            <a:r>
              <a:rPr lang="fr-FR" sz="2000" dirty="0">
                <a:latin typeface="Comic Sans MS" pitchFamily="66" charset="0"/>
              </a:rPr>
              <a:t>se déroule la scène ? </a:t>
            </a:r>
            <a:endParaRPr lang="fr-FR" sz="3200" dirty="0">
              <a:latin typeface="Comic Sans MS" pitchFamily="66" charset="0"/>
            </a:endParaRPr>
          </a:p>
          <a:p>
            <a:pPr lvl="0"/>
            <a:r>
              <a:rPr lang="fr-FR" sz="2000" dirty="0" smtClean="0">
                <a:latin typeface="Comic Sans MS" pitchFamily="66" charset="0"/>
              </a:rPr>
              <a:t>10. Quel </a:t>
            </a:r>
            <a:r>
              <a:rPr lang="fr-FR" sz="2000" dirty="0">
                <a:latin typeface="Comic Sans MS" pitchFamily="66" charset="0"/>
              </a:rPr>
              <a:t>est le rêve de </a:t>
            </a:r>
            <a:r>
              <a:rPr lang="fr-FR" sz="2000" dirty="0" err="1">
                <a:latin typeface="Comic Sans MS" pitchFamily="66" charset="0"/>
              </a:rPr>
              <a:t>Hynkel</a:t>
            </a:r>
            <a:r>
              <a:rPr lang="fr-FR" sz="2000" dirty="0">
                <a:latin typeface="Comic Sans MS" pitchFamily="66" charset="0"/>
              </a:rPr>
              <a:t> (Hitler) ? </a:t>
            </a:r>
            <a:endParaRPr lang="fr-FR" sz="3200" dirty="0">
              <a:latin typeface="Comic Sans MS" pitchFamily="66" charset="0"/>
            </a:endParaRPr>
          </a:p>
          <a:p>
            <a:pPr lvl="0"/>
            <a:r>
              <a:rPr lang="fr-FR" sz="2000" dirty="0" smtClean="0">
                <a:latin typeface="Comic Sans MS" pitchFamily="66" charset="0"/>
              </a:rPr>
              <a:t>11. Comment </a:t>
            </a:r>
            <a:r>
              <a:rPr lang="fr-FR" sz="2000" dirty="0">
                <a:latin typeface="Comic Sans MS" pitchFamily="66" charset="0"/>
              </a:rPr>
              <a:t>veut-il s’y prendre ? </a:t>
            </a:r>
            <a:endParaRPr lang="fr-FR" sz="3200" dirty="0">
              <a:latin typeface="Comic Sans MS" pitchFamily="66" charset="0"/>
            </a:endParaRPr>
          </a:p>
          <a:p>
            <a:pPr lvl="0"/>
            <a:r>
              <a:rPr lang="fr-FR" sz="2000" dirty="0" smtClean="0">
                <a:latin typeface="Comic Sans MS" pitchFamily="66" charset="0"/>
              </a:rPr>
              <a:t>12. Que </a:t>
            </a:r>
            <a:r>
              <a:rPr lang="fr-FR" sz="2000" dirty="0">
                <a:latin typeface="Comic Sans MS" pitchFamily="66" charset="0"/>
              </a:rPr>
              <a:t>fait </a:t>
            </a:r>
            <a:r>
              <a:rPr lang="fr-FR" sz="2000" dirty="0" err="1">
                <a:latin typeface="Comic Sans MS" pitchFamily="66" charset="0"/>
              </a:rPr>
              <a:t>Hynkel</a:t>
            </a:r>
            <a:r>
              <a:rPr lang="fr-FR" sz="2000" dirty="0">
                <a:latin typeface="Comic Sans MS" pitchFamily="66" charset="0"/>
              </a:rPr>
              <a:t> avec le globe ? (décrire la scène)</a:t>
            </a:r>
            <a:endParaRPr lang="fr-FR" sz="3200" dirty="0">
              <a:latin typeface="Comic Sans MS" pitchFamily="66" charset="0"/>
            </a:endParaRPr>
          </a:p>
          <a:p>
            <a:pPr lvl="0"/>
            <a:r>
              <a:rPr lang="fr-FR" sz="2000" dirty="0" smtClean="0">
                <a:latin typeface="Comic Sans MS" pitchFamily="66" charset="0"/>
              </a:rPr>
              <a:t>13. Comment </a:t>
            </a:r>
            <a:r>
              <a:rPr lang="fr-FR" sz="2000" dirty="0">
                <a:latin typeface="Comic Sans MS" pitchFamily="66" charset="0"/>
              </a:rPr>
              <a:t>Chaplin rend-il cette scène </a:t>
            </a:r>
            <a:endParaRPr lang="fr-FR" sz="3200" dirty="0">
              <a:latin typeface="Comic Sans MS" pitchFamily="66" charset="0"/>
            </a:endParaRPr>
          </a:p>
          <a:p>
            <a:pPr lvl="1"/>
            <a:r>
              <a:rPr lang="fr-FR" sz="2000" dirty="0" smtClean="0">
                <a:latin typeface="Comic Sans MS" pitchFamily="66" charset="0"/>
              </a:rPr>
              <a:t>	- comique</a:t>
            </a:r>
            <a:r>
              <a:rPr lang="fr-FR" sz="2000" dirty="0">
                <a:latin typeface="Comic Sans MS" pitchFamily="66" charset="0"/>
              </a:rPr>
              <a:t> ? </a:t>
            </a:r>
            <a:endParaRPr lang="fr-FR" sz="3200" dirty="0">
              <a:latin typeface="Comic Sans MS" pitchFamily="66" charset="0"/>
            </a:endParaRPr>
          </a:p>
          <a:p>
            <a:pPr lvl="1"/>
            <a:r>
              <a:rPr lang="fr-FR" sz="2000" dirty="0" smtClean="0">
                <a:latin typeface="Comic Sans MS" pitchFamily="66" charset="0"/>
              </a:rPr>
              <a:t>	- poétique</a:t>
            </a:r>
            <a:r>
              <a:rPr lang="fr-FR" sz="2000" dirty="0">
                <a:latin typeface="Comic Sans MS" pitchFamily="66" charset="0"/>
              </a:rPr>
              <a:t> ? </a:t>
            </a:r>
            <a:endParaRPr lang="fr-FR" sz="3200" dirty="0">
              <a:latin typeface="Comic Sans MS" pitchFamily="66" charset="0"/>
            </a:endParaRPr>
          </a:p>
          <a:p>
            <a:pPr lvl="0"/>
            <a:r>
              <a:rPr lang="fr-FR" sz="2000" dirty="0" smtClean="0">
                <a:latin typeface="Comic Sans MS" pitchFamily="66" charset="0"/>
              </a:rPr>
              <a:t>14. Que </a:t>
            </a:r>
            <a:r>
              <a:rPr lang="fr-FR" sz="2000" dirty="0">
                <a:latin typeface="Comic Sans MS" pitchFamily="66" charset="0"/>
              </a:rPr>
              <a:t>signifie le ballon qui éclate ? </a:t>
            </a:r>
            <a:endParaRPr lang="fr-FR" sz="3200" dirty="0">
              <a:latin typeface="Comic Sans MS" pitchFamily="66" charset="0"/>
            </a:endParaRPr>
          </a:p>
          <a:p>
            <a:pPr lvl="0"/>
            <a:r>
              <a:rPr lang="fr-FR" sz="2000" dirty="0" smtClean="0">
                <a:latin typeface="Comic Sans MS" pitchFamily="66" charset="0"/>
              </a:rPr>
              <a:t>15. Quelle </a:t>
            </a:r>
            <a:r>
              <a:rPr lang="fr-FR" sz="2000" dirty="0">
                <a:latin typeface="Comic Sans MS" pitchFamily="66" charset="0"/>
              </a:rPr>
              <a:t>sensation Chaplin cherche-t-il à provoquer chez le spectateur à la fin de la scène ? </a:t>
            </a:r>
            <a:endParaRPr lang="fr-FR" sz="3200" dirty="0">
              <a:latin typeface="Comic Sans MS" pitchFamily="66" charset="0"/>
            </a:endParaRPr>
          </a:p>
          <a:p>
            <a:pPr marL="0" marR="0" lvl="0" indent="228600" algn="l" defTabSz="914400" rtl="0" eaLnBrk="0" fontAlgn="base" latinLnBrk="0" hangingPunct="0">
              <a:lnSpc>
                <a:spcPct val="100000"/>
              </a:lnSpc>
              <a:spcBef>
                <a:spcPct val="0"/>
              </a:spcBef>
              <a:spcAft>
                <a:spcPct val="0"/>
              </a:spcAft>
              <a:buClrTx/>
              <a:buSzTx/>
              <a:buFontTx/>
              <a:buNone/>
              <a:tabLst>
                <a:tab pos="914400" algn="l"/>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48680"/>
            <a:ext cx="8064896" cy="1384995"/>
          </a:xfrm>
          <a:prstGeom prst="rect">
            <a:avLst/>
          </a:prstGeom>
        </p:spPr>
        <p:txBody>
          <a:bodyPr wrap="square">
            <a:spAutoFit/>
          </a:bodyPr>
          <a:lstStyle/>
          <a:p>
            <a:pPr algn="ctr"/>
            <a:r>
              <a:rPr lang="fr-FR" sz="2800" b="1" i="1" dirty="0"/>
              <a:t>Comment Charlie Chaplin, artiste cinéaste,</a:t>
            </a:r>
          </a:p>
          <a:p>
            <a:pPr algn="ctr"/>
            <a:r>
              <a:rPr lang="fr-FR" sz="2800" b="1" i="1" dirty="0"/>
              <a:t>est-il témoin de son temps, en 1938-1940 et </a:t>
            </a:r>
            <a:r>
              <a:rPr lang="fr-FR" sz="2800" b="1" i="1" dirty="0" smtClean="0"/>
              <a:t>s'engage-t-il </a:t>
            </a:r>
            <a:r>
              <a:rPr lang="fr-FR" sz="2800" b="1" i="1" dirty="0"/>
              <a:t>contre </a:t>
            </a:r>
            <a:r>
              <a:rPr lang="fr-FR" sz="2800" b="1" i="1" dirty="0" smtClean="0"/>
              <a:t>Hitler ? </a:t>
            </a:r>
            <a:endParaRPr lang="fr-FR" sz="2800" b="1" i="1" dirty="0"/>
          </a:p>
        </p:txBody>
      </p:sp>
      <p:sp>
        <p:nvSpPr>
          <p:cNvPr id="3" name="Rectangle 2"/>
          <p:cNvSpPr/>
          <p:nvPr/>
        </p:nvSpPr>
        <p:spPr>
          <a:xfrm>
            <a:off x="611560" y="0"/>
            <a:ext cx="8208912" cy="584775"/>
          </a:xfrm>
          <a:prstGeom prst="rect">
            <a:avLst/>
          </a:prstGeom>
          <a:ln w="57150">
            <a:solidFill>
              <a:srgbClr val="FF0000"/>
            </a:solidFill>
          </a:ln>
        </p:spPr>
        <p:txBody>
          <a:bodyPr wrap="square">
            <a:spAutoFit/>
          </a:bodyPr>
          <a:lstStyle/>
          <a:p>
            <a:pPr algn="ctr"/>
            <a:r>
              <a:rPr lang="fr-FR" sz="3200" b="1" dirty="0" smtClean="0">
                <a:solidFill>
                  <a:srgbClr val="FF0000"/>
                </a:solidFill>
              </a:rPr>
              <a:t>III  /  Le message de Chaplin, artiste engagé</a:t>
            </a:r>
            <a:endParaRPr lang="fr-FR" sz="3200" b="1" dirty="0">
              <a:solidFill>
                <a:srgbClr val="FF0000"/>
              </a:solidFill>
            </a:endParaRPr>
          </a:p>
        </p:txBody>
      </p:sp>
      <p:pic>
        <p:nvPicPr>
          <p:cNvPr id="4" name="Picture 2"/>
          <p:cNvPicPr>
            <a:picLocks noChangeAspect="1" noChangeArrowheads="1"/>
          </p:cNvPicPr>
          <p:nvPr/>
        </p:nvPicPr>
        <p:blipFill>
          <a:blip r:embed="rId2" cstate="print"/>
          <a:srcRect/>
          <a:stretch>
            <a:fillRect/>
          </a:stretch>
        </p:blipFill>
        <p:spPr bwMode="auto">
          <a:xfrm>
            <a:off x="0" y="1982594"/>
            <a:ext cx="3635896" cy="4875406"/>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5508104" y="1930160"/>
            <a:ext cx="3635896" cy="4927840"/>
          </a:xfrm>
          <a:prstGeom prst="rect">
            <a:avLst/>
          </a:prstGeom>
          <a:noFill/>
          <a:ln w="9525">
            <a:noFill/>
            <a:miter lim="800000"/>
            <a:headEnd/>
            <a:tailEnd/>
          </a:ln>
        </p:spPr>
      </p:pic>
      <p:sp>
        <p:nvSpPr>
          <p:cNvPr id="6" name="ZoneTexte 5"/>
          <p:cNvSpPr txBox="1"/>
          <p:nvPr/>
        </p:nvSpPr>
        <p:spPr>
          <a:xfrm>
            <a:off x="3707904" y="2780928"/>
            <a:ext cx="1872208" cy="1384995"/>
          </a:xfrm>
          <a:prstGeom prst="rect">
            <a:avLst/>
          </a:prstGeom>
          <a:solidFill>
            <a:srgbClr val="FFFF00"/>
          </a:solidFill>
        </p:spPr>
        <p:txBody>
          <a:bodyPr wrap="square" rtlCol="0">
            <a:spAutoFit/>
          </a:bodyPr>
          <a:lstStyle/>
          <a:p>
            <a:pPr algn="ctr"/>
            <a:r>
              <a:rPr lang="fr-FR" sz="2800" b="1" dirty="0" smtClean="0">
                <a:solidFill>
                  <a:srgbClr val="00B050"/>
                </a:solidFill>
              </a:rPr>
              <a:t>Préparer la biographie à la maison</a:t>
            </a:r>
            <a:endParaRPr lang="fr-FR" sz="2800"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09639"/>
          </a:xfrm>
          <a:prstGeom prst="rect">
            <a:avLst/>
          </a:prstGeom>
        </p:spPr>
        <p:txBody>
          <a:bodyPr wrap="square">
            <a:spAutoFit/>
          </a:bodyPr>
          <a:lstStyle/>
          <a:p>
            <a:pPr algn="ctr"/>
            <a:r>
              <a:rPr lang="fr-FR" sz="2400" b="1" u="sng" dirty="0" smtClean="0"/>
              <a:t>Document </a:t>
            </a:r>
            <a:r>
              <a:rPr lang="fr-FR" sz="2400" b="1" dirty="0" smtClean="0"/>
              <a:t> :</a:t>
            </a:r>
            <a:endParaRPr lang="fr-FR" sz="2400" dirty="0" smtClean="0"/>
          </a:p>
          <a:p>
            <a:r>
              <a:rPr lang="fr-FR" sz="2400" dirty="0" smtClean="0"/>
              <a:t>« La guerre était de nouveau dans l’air. Les nazis étaient marche (...). En 1937, Alexandre KORDA m’avait conseillé de faire un film sur HITLER partant d’une erreur d’identité, puisque HITLER avait la même moustache que CHARLOT : je pouvais jouer les deux rôles, disait-il. Je n’y pensais guère sur le moment, mais c’était un sujet d’actualité (...).</a:t>
            </a:r>
            <a:br>
              <a:rPr lang="fr-FR" sz="2400" dirty="0" smtClean="0"/>
            </a:br>
            <a:r>
              <a:rPr lang="fr-FR" sz="2400" dirty="0" smtClean="0"/>
              <a:t>L’inspiration brusquement me vint. Bien sûr ! Dans le rôle de HITLER, je pouvais haranguer les foules dans un jargon [</a:t>
            </a:r>
            <a:r>
              <a:rPr lang="fr-FR" sz="2400" dirty="0" smtClean="0">
                <a:hlinkClick r:id="rId2" tooltip="Jargon : langage."/>
              </a:rPr>
              <a:t>1</a:t>
            </a:r>
            <a:r>
              <a:rPr lang="fr-FR" sz="2400" dirty="0" smtClean="0"/>
              <a:t>] de mon invention (...). Un scénario sur HITLER se prêtait au burlesque [</a:t>
            </a:r>
            <a:r>
              <a:rPr lang="fr-FR" sz="2400" dirty="0" smtClean="0">
                <a:hlinkClick r:id="rId2" tooltip="Burlesque : comique"/>
              </a:rPr>
              <a:t>2</a:t>
            </a:r>
            <a:r>
              <a:rPr lang="fr-FR" sz="2400" dirty="0" smtClean="0"/>
              <a:t>] (...). J’étais décidé à aller de l’avant, car il fallait rire de HITLER. Si j’avais connu les réelles horreurs des camps de concentration allemands, je n’aurais pu réaliser Le Dictateur, je n’aurais pas pu tourner en dérision la folie homicide [</a:t>
            </a:r>
            <a:r>
              <a:rPr lang="fr-FR" sz="2400" dirty="0" smtClean="0">
                <a:hlinkClick r:id="rId2" tooltip="homicide : criminelle"/>
              </a:rPr>
              <a:t>3</a:t>
            </a:r>
            <a:r>
              <a:rPr lang="fr-FR" sz="2400" dirty="0" smtClean="0"/>
              <a:t>] des nazis. Mais j’étais décidé à ridiculiser leur bla-bla sur les races de sang pur (...). Je n’avais pas terminé Le Dictateur que l’Angleterre déclara la guerre aux nazis. »		Charlie CHAPLIN. Histoire de ma vie. 1964.</a:t>
            </a:r>
          </a:p>
          <a:p>
            <a:r>
              <a:rPr lang="fr-FR" sz="2400" dirty="0" smtClean="0"/>
              <a:t>3. D’après la date, de quel type de texte s’agit-il ?</a:t>
            </a:r>
          </a:p>
          <a:p>
            <a:r>
              <a:rPr lang="fr-FR" sz="2400" dirty="0" smtClean="0"/>
              <a:t>4. Quel épisode de sa vie CHAPLIN raconte-t-il ?</a:t>
            </a:r>
          </a:p>
          <a:p>
            <a:r>
              <a:rPr lang="fr-FR" sz="2400" dirty="0" smtClean="0"/>
              <a:t>5. Pourquoi accepte-il de tourner le Dictateur ?</a:t>
            </a:r>
          </a:p>
          <a:p>
            <a:r>
              <a:rPr lang="fr-FR" sz="2400" dirty="0" smtClean="0"/>
              <a:t>6. Expliquer pour quelle raison il écrit la phrase qui est en italique.</a:t>
            </a:r>
            <a:endParaRPr lang="fr-F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036496" cy="1384995"/>
          </a:xfrm>
          <a:prstGeom prst="rect">
            <a:avLst/>
          </a:prstGeom>
          <a:ln w="38100">
            <a:solidFill>
              <a:schemeClr val="tx1"/>
            </a:solidFill>
          </a:ln>
        </p:spPr>
        <p:txBody>
          <a:bodyPr wrap="square">
            <a:spAutoFit/>
          </a:bodyPr>
          <a:lstStyle/>
          <a:p>
            <a:pPr algn="ctr"/>
            <a:r>
              <a:rPr lang="fr-FR" sz="2800" b="1" dirty="0" smtClean="0"/>
              <a:t>1-  Quels </a:t>
            </a:r>
            <a:r>
              <a:rPr lang="fr-FR" sz="2800" b="1" dirty="0"/>
              <a:t>procédés visuels et sonores C. </a:t>
            </a:r>
            <a:r>
              <a:rPr lang="fr-FR" sz="2800" b="1" dirty="0" smtClean="0"/>
              <a:t>Chaplin emploie-t-il </a:t>
            </a:r>
            <a:r>
              <a:rPr lang="fr-FR" sz="2800" b="1" dirty="0"/>
              <a:t>pour dénoncer la manière dont Hitler </a:t>
            </a:r>
          </a:p>
          <a:p>
            <a:pPr algn="ctr"/>
            <a:r>
              <a:rPr lang="fr-FR" sz="2800" b="1" dirty="0"/>
              <a:t>manipule les foules à travers le personnage de </a:t>
            </a:r>
            <a:r>
              <a:rPr lang="fr-FR" sz="2800" b="1" dirty="0" err="1" smtClean="0"/>
              <a:t>Hinkel</a:t>
            </a:r>
            <a:r>
              <a:rPr lang="fr-FR" sz="2800" b="1" dirty="0" smtClean="0"/>
              <a:t> ? </a:t>
            </a:r>
            <a:endParaRPr lang="fr-FR" sz="2800" b="1" dirty="0"/>
          </a:p>
        </p:txBody>
      </p:sp>
      <p:pic>
        <p:nvPicPr>
          <p:cNvPr id="2050" name="Picture 2"/>
          <p:cNvPicPr>
            <a:picLocks noChangeAspect="1" noChangeArrowheads="1"/>
          </p:cNvPicPr>
          <p:nvPr/>
        </p:nvPicPr>
        <p:blipFill>
          <a:blip r:embed="rId2" cstate="print"/>
          <a:srcRect/>
          <a:stretch>
            <a:fillRect/>
          </a:stretch>
        </p:blipFill>
        <p:spPr bwMode="auto">
          <a:xfrm>
            <a:off x="179512" y="1556792"/>
            <a:ext cx="8754629" cy="309388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79512" y="1584191"/>
            <a:ext cx="8532440" cy="515717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95536" y="332656"/>
            <a:ext cx="8434138" cy="53208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TotalTime>
  <Words>374</Words>
  <Application>Microsoft Office PowerPoint</Application>
  <PresentationFormat>Affichage à l'écran (4:3)</PresentationFormat>
  <Paragraphs>96</Paragraphs>
  <Slides>14</Slides>
  <Notes>1</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 Le dictateur de Charlie Chaplin,  1940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dictateur de Charlie Chaplin</dc:title>
  <dc:creator>Nadjinn</dc:creator>
  <cp:lastModifiedBy>Nadjinn</cp:lastModifiedBy>
  <cp:revision>82</cp:revision>
  <dcterms:created xsi:type="dcterms:W3CDTF">2014-12-07T20:11:06Z</dcterms:created>
  <dcterms:modified xsi:type="dcterms:W3CDTF">2015-01-04T16:57:13Z</dcterms:modified>
</cp:coreProperties>
</file>